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9" r:id="rId5"/>
    <p:sldId id="264" r:id="rId6"/>
    <p:sldId id="273" r:id="rId7"/>
    <p:sldId id="276" r:id="rId8"/>
    <p:sldId id="271" r:id="rId9"/>
    <p:sldId id="274" r:id="rId10"/>
    <p:sldId id="275" r:id="rId11"/>
    <p:sldId id="277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ED0060-10D0-8C67-6CB5-3FADDE3CA202}" name="Paul, Brian" initials="PB" userId="S::bpaul@council.nyc.gov::3929c0a3-1cc0-4759-934c-1e21fd01564b" providerId="AD"/>
  <p188:author id="{63E2ED9B-D15E-0DA8-4F4A-AD2EACFC01A2}" name="Peters, Hannah" initials="PH" userId="S::hpeters@council.nyc.gov::bd6b6ef0-2d00-43d7-906d-f9b8efbf2d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CBFF2-CDE5-CEEA-ACA1-BE1F24F117D9}" v="1379" dt="2025-11-17T14:50:19.791"/>
    <p1510:client id="{DC0A4950-371C-4CC0-42F7-8D790BB08ADF}" v="133" dt="2025-11-17T14:46:56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F46AB-3425-4C77-B4E7-C4126ABA05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784F-ADE1-4A32-B2CA-5BC004904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2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2760-6A70-4B6B-A8C7-3E6636E79AE2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33F6-A4A5-4CDF-BDEB-175DC30DE69C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2907-9408-4277-83AF-618874DD0797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6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AB18-30D8-4A31-94CF-98016E37411E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DCB9-7294-40D1-8D31-E80F379C0C60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BDF-E41F-4020-AAF1-D5504AC64302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8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D66D-7CD9-46DC-A48F-566BB0D98A89}" type="datetime1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8D9BB-EE89-44CF-A531-33C3D705DA52}" type="datetime1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F44A-D899-4424-9921-2A402F9D6649}" type="datetime1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AB0D-79BF-45FF-8507-CC5220633E97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1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44E2-3A2C-409D-91AC-E33D0E6F85E7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10DE-09C9-4206-ACF1-BDE1135959AE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9F0CC-4B6D-4039-9650-CE906B01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7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DC55A-A2B9-84EE-B902-27A8C83728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6452" r="-1" b="-1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u="sng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Preparing for  BMT Scoping Hearing</a:t>
            </a:r>
          </a:p>
          <a:p>
            <a:pPr lvl="1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119F0CC-4B6D-4039-9650-CE906B01C17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0708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571" y="184223"/>
            <a:ext cx="11915776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Gill Sans MT"/>
              </a:rPr>
              <a:t>Examples of Environmental Review Comments and Concerns 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2800" b="1">
                <a:latin typeface="Gill Sans MT"/>
              </a:rPr>
              <a:t>for BMT at Scoping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sz="1200" b="1">
              <a:latin typeface="Gill Sans MT" panose="020B0502020104020203" pitchFamily="34" charset="0"/>
            </a:endParaRPr>
          </a:p>
          <a:p>
            <a:pPr marL="742950" indent="-742950">
              <a:buAutoNum type="arabicPeriod" startAt="2"/>
            </a:pPr>
            <a:endParaRPr lang="en-US" sz="2400" b="1">
              <a:latin typeface="Gill Sans MT"/>
            </a:endParaRPr>
          </a:p>
          <a:p>
            <a:endParaRPr lang="en-US" sz="3600">
              <a:latin typeface="Gill Sans MT" panose="020B0502020104020203" pitchFamily="34" charset="0"/>
            </a:endParaRPr>
          </a:p>
          <a:p>
            <a:endParaRPr lang="en-US" sz="3600" b="1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85C71-D522-5A7F-CF58-71543FF91FE6}"/>
              </a:ext>
            </a:extLst>
          </p:cNvPr>
          <p:cNvSpPr txBox="1"/>
          <p:nvPr/>
        </p:nvSpPr>
        <p:spPr>
          <a:xfrm>
            <a:off x="540838" y="1201886"/>
            <a:ext cx="11226455" cy="55395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dirty="0">
                <a:latin typeface="Gill Sans MT"/>
                <a:ea typeface="Calibri" panose="020F0502020204030204"/>
                <a:cs typeface="Calibri" panose="020F0502020204030204"/>
              </a:rPr>
              <a:t>Policy  impact of residential use introduced in a Significant Maritime Industrial Area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200000"/>
              </a:lnSpc>
              <a:buFont typeface="Arial,Sans-Serif"/>
              <a:buChar char="•"/>
            </a:pPr>
            <a:r>
              <a:rPr lang="en-US" sz="2000" dirty="0">
                <a:latin typeface="Gill Sans MT"/>
                <a:ea typeface="Calibri" panose="020F0502020204030204"/>
                <a:cs typeface="Calibri" panose="020F0502020204030204"/>
              </a:rPr>
              <a:t>Potential impact on the city's overall maritime freight capability due to shrinking port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dirty="0">
                <a:latin typeface="Gill Sans MT"/>
                <a:ea typeface="Calibri" panose="020F0502020204030204"/>
                <a:cs typeface="Calibri" panose="020F0502020204030204"/>
              </a:rPr>
              <a:t>Ensuring the Terminal remains an active industrial use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dirty="0">
                <a:latin typeface="Gill Sans MT"/>
                <a:ea typeface="Calibri" panose="020F0502020204030204"/>
                <a:cs typeface="Calibri" panose="020F0502020204030204"/>
              </a:rPr>
              <a:t>Lack of infrastructure to support added residential density – especially water/sewer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dirty="0">
                <a:latin typeface="Gill Sans MT"/>
                <a:ea typeface="Calibri" panose="020F0502020204030204"/>
                <a:cs typeface="Calibri" panose="020F0502020204030204"/>
              </a:rPr>
              <a:t>Increased vehicular traffic in area with mostly narrow streets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dirty="0">
                <a:latin typeface="Gill Sans MT"/>
                <a:ea typeface="Calibri" panose="020F0502020204030204"/>
                <a:cs typeface="Calibri" panose="020F0502020204030204"/>
              </a:rPr>
              <a:t>Relationship to and cumulative impacts of the BQE Triple Cantilever project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dirty="0">
                <a:latin typeface="Gill Sans MT"/>
                <a:ea typeface="Calibri" panose="020F0502020204030204"/>
                <a:cs typeface="Calibri" panose="020F0502020204030204"/>
              </a:rPr>
              <a:t>Lack of accessible public transit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dirty="0">
                <a:latin typeface="Gill Sans MT"/>
                <a:ea typeface="Calibri" panose="020F0502020204030204"/>
                <a:cs typeface="Calibri" panose="020F0502020204030204"/>
              </a:rPr>
              <a:t>Indirect displacement </a:t>
            </a:r>
            <a:r>
              <a:rPr lang="en-US" sz="2000">
                <a:latin typeface="Gill Sans MT"/>
                <a:ea typeface="Calibri" panose="020F0502020204030204"/>
                <a:cs typeface="Calibri" panose="020F0502020204030204"/>
              </a:rPr>
              <a:t>pressure on</a:t>
            </a:r>
            <a:r>
              <a:rPr lang="en-US" sz="2000" dirty="0">
                <a:latin typeface="Gill Sans MT"/>
                <a:ea typeface="Calibri" panose="020F0502020204030204"/>
                <a:cs typeface="Calibri" panose="020F0502020204030204"/>
              </a:rPr>
              <a:t> industrial</a:t>
            </a:r>
            <a:r>
              <a:rPr lang="en-US" sz="2000">
                <a:latin typeface="Gill Sans MT"/>
                <a:ea typeface="Calibri" panose="020F0502020204030204"/>
                <a:cs typeface="Calibri" panose="020F0502020204030204"/>
              </a:rPr>
              <a:t> businesses</a:t>
            </a:r>
            <a:r>
              <a:rPr lang="en-US" sz="2000" dirty="0">
                <a:latin typeface="Gill Sans MT"/>
                <a:ea typeface="Calibri" panose="020F0502020204030204"/>
                <a:cs typeface="Calibri" panose="020F0502020204030204"/>
              </a:rPr>
              <a:t> and </a:t>
            </a:r>
            <a:r>
              <a:rPr lang="en-US" sz="2000">
                <a:latin typeface="Gill Sans MT"/>
                <a:ea typeface="Calibri" panose="020F0502020204030204"/>
                <a:cs typeface="Calibri" panose="020F0502020204030204"/>
              </a:rPr>
              <a:t>affordable residential apartments</a:t>
            </a:r>
            <a:endParaRPr lang="en-US" sz="2000" dirty="0">
              <a:latin typeface="Gill Sans MT"/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000" dirty="0">
                <a:latin typeface="Gill Sans MT"/>
                <a:ea typeface="Calibri" panose="020F0502020204030204"/>
                <a:cs typeface="Calibri" panose="020F0502020204030204"/>
              </a:rPr>
              <a:t>Environmental impacts in a flood prone area</a:t>
            </a:r>
          </a:p>
        </p:txBody>
      </p:sp>
    </p:spTree>
    <p:extLst>
      <p:ext uri="{BB962C8B-B14F-4D97-AF65-F5344CB8AC3E}">
        <p14:creationId xmlns:p14="http://schemas.microsoft.com/office/powerpoint/2010/main" val="200615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568" y="285594"/>
            <a:ext cx="7477124" cy="62940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u="sng">
                <a:latin typeface="Gill Sans MT"/>
              </a:rPr>
              <a:t>What is Environmental Review?</a:t>
            </a:r>
            <a:endParaRPr lang="en-US" sz="1400" b="1">
              <a:latin typeface="Gill Sans MT" panose="020B0502020104020203" pitchFamily="34" charset="0"/>
            </a:endParaRPr>
          </a:p>
          <a:p>
            <a:endParaRPr lang="en-US" sz="1100">
              <a:latin typeface="Gill Sans MT" panose="020B0502020104020203" pitchFamily="34" charset="0"/>
            </a:endParaRPr>
          </a:p>
          <a:p>
            <a:r>
              <a:rPr lang="en-US" sz="2400">
                <a:latin typeface="Gill Sans MT"/>
              </a:rPr>
              <a:t>City Environmental Quality Review (CEQR) law requires city agencies to analyze the potential environmental impacts of any rezoning action.</a:t>
            </a:r>
          </a:p>
          <a:p>
            <a:endParaRPr lang="en-US" sz="2400">
              <a:latin typeface="Gill Sans MT" panose="020B0502020104020203" pitchFamily="34" charset="0"/>
            </a:endParaRPr>
          </a:p>
          <a:p>
            <a:r>
              <a:rPr lang="en-US" sz="2000">
                <a:latin typeface="Gill Sans MT"/>
              </a:rPr>
              <a:t>The “environmental impact” is the potential effect of the new development and population on aspects of neighborhood life such 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Gill Sans MT"/>
              </a:rPr>
              <a:t>Socioeconomic conditions – the existing population and businesses in the neighborhood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Gill Sans MT"/>
              </a:rPr>
              <a:t>Community facilities such as schools and child care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Gill Sans MT"/>
              </a:rPr>
              <a:t>Open Space and shadows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Gill Sans MT"/>
              </a:rPr>
              <a:t>Transportation (both traffic and public transit)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Gill Sans MT"/>
              </a:rPr>
              <a:t>Water and sewer infrastructure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Gill Sans MT"/>
              </a:rPr>
              <a:t>Hazardous materials and air quality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Gill Sans MT"/>
              </a:rPr>
              <a:t>Historic resources and neighborhood character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latin typeface="Gill Sans MT" panose="020B0502020104020203" pitchFamily="34" charset="0"/>
            </a:endParaRPr>
          </a:p>
          <a:p>
            <a:endParaRPr lang="en-US" sz="3600">
              <a:latin typeface="Gill Sans MT" panose="020B0502020104020203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563198"/>
              </p:ext>
            </p:extLst>
          </p:nvPr>
        </p:nvGraphicFramePr>
        <p:xfrm>
          <a:off x="7696200" y="418838"/>
          <a:ext cx="4211233" cy="545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99" imgH="7543800" progId="AcroExch.Document.DC">
                  <p:embed/>
                </p:oleObj>
              </mc:Choice>
              <mc:Fallback>
                <p:oleObj name="Acrobat Document" r:id="rId2" imgW="5829199" imgH="7543800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96200" y="418838"/>
                        <a:ext cx="4211233" cy="5450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4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523" y="650584"/>
            <a:ext cx="10704740" cy="62093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spcBef>
                <a:spcPts val="800"/>
              </a:spcBef>
            </a:pPr>
            <a:r>
              <a:rPr lang="en-US" sz="2000" b="1">
                <a:solidFill>
                  <a:srgbClr val="000000"/>
                </a:solidFill>
                <a:latin typeface="Gill Sans MT"/>
              </a:rPr>
              <a:t>Environmental Review Steps:</a:t>
            </a:r>
          </a:p>
          <a:p>
            <a:pPr marL="401955" lvl="2" indent="-164465">
              <a:spcBef>
                <a:spcPts val="300"/>
              </a:spcBef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ill Sans MT"/>
              </a:rPr>
              <a:t>The “Environmental Assessment Statement” (EAS) defines the “Reasonable Worst Case Development Scenario” (RWCDS) – a conservative projection of the new development that may occur pursuant to a discretionary action (i.e., zoning map change, special permit, etc.) </a:t>
            </a:r>
            <a:endParaRPr lang="en-US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401955" lvl="2" indent="-164465">
              <a:spcBef>
                <a:spcPts val="300"/>
              </a:spcBef>
              <a:buClr>
                <a:srgbClr val="F96A1B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Gill Sans MT"/>
            </a:endParaRPr>
          </a:p>
          <a:p>
            <a:pPr marL="401955" lvl="2" indent="-164465">
              <a:spcBef>
                <a:spcPts val="300"/>
              </a:spcBef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ill Sans MT"/>
              </a:rPr>
              <a:t>If this projection meets or exceeds the threshold and its likely impacts are determined to be significant through the CEQR process, a full Environmental Impact Statement (EIS) is required.</a:t>
            </a:r>
            <a:endParaRPr lang="en-US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401955" lvl="2" indent="-164465">
              <a:spcBef>
                <a:spcPts val="300"/>
              </a:spcBef>
              <a:buClr>
                <a:srgbClr val="F96A1B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401955" lvl="2" indent="-164465">
              <a:spcBef>
                <a:spcPts val="300"/>
              </a:spcBef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ill Sans MT"/>
              </a:rPr>
              <a:t>The “Draft Scope of Work” outlines what will be studied in the EIS, to give the public, elected officials and agencies a chance to review and comment on the proposed methodology and scope before the EIS is written. </a:t>
            </a:r>
          </a:p>
          <a:p>
            <a:pPr marL="1316355" lvl="4" indent="-164465">
              <a:spcBef>
                <a:spcPts val="300"/>
              </a:spcBef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 u="sng">
                <a:solidFill>
                  <a:srgbClr val="000000"/>
                </a:solidFill>
                <a:latin typeface="Gill Sans MT"/>
              </a:rPr>
              <a:t>The City must hold a “Scoping Hearing” to allow the public to comment on the Draft Scope of Work</a:t>
            </a:r>
            <a:endParaRPr lang="en-US" u="sng">
              <a:latin typeface="Gill Sans MT"/>
            </a:endParaRPr>
          </a:p>
          <a:p>
            <a:pPr marL="1316355" lvl="4" indent="-164465">
              <a:spcBef>
                <a:spcPts val="300"/>
              </a:spcBef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ill Sans MT"/>
              </a:rPr>
              <a:t>The Final Scope of Work incorporates agency responses to comments. </a:t>
            </a:r>
          </a:p>
          <a:p>
            <a:pPr marL="859155" lvl="3" indent="-164465">
              <a:spcBef>
                <a:spcPts val="300"/>
              </a:spcBef>
              <a:buClr>
                <a:srgbClr val="F96A1B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401955" lvl="2" indent="-164465">
              <a:spcBef>
                <a:spcPts val="300"/>
              </a:spcBef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ill Sans MT"/>
              </a:rPr>
              <a:t>The “Draft Environmental Impact Statement” (DEIS) is issued before the public review process starts and further comments can be made at the CPC public hearing</a:t>
            </a:r>
          </a:p>
          <a:p>
            <a:pPr marL="401955" lvl="2" indent="-164465">
              <a:spcBef>
                <a:spcPts val="300"/>
              </a:spcBef>
              <a:buClr>
                <a:srgbClr val="F96A1B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401955" lvl="2" indent="-164465">
              <a:spcBef>
                <a:spcPts val="300"/>
              </a:spcBef>
              <a:buClr>
                <a:srgbClr val="F96A1B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Gill Sans MT"/>
              </a:rPr>
              <a:t>The “Final Environmental Impact Statement” (FEIS) is issued before the CPC vote; all substantive comments must be addressed in writing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076" y="85725"/>
            <a:ext cx="747712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u="sng">
                <a:latin typeface="Gill Sans MT"/>
              </a:rPr>
              <a:t>What is Environmental Review?</a:t>
            </a:r>
            <a:endParaRPr lang="en-US" sz="1400" b="1">
              <a:latin typeface="Gill Sans MT"/>
            </a:endParaRPr>
          </a:p>
          <a:p>
            <a:endParaRPr lang="en-US" sz="400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7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0F25-AF91-8537-6592-AA7B78BA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Diagram of a public hearing process&#10;&#10;AI-generated content may be incorrect.">
            <a:extLst>
              <a:ext uri="{FF2B5EF4-FFF2-40B4-BE49-F238E27FC236}">
                <a16:creationId xmlns:a16="http://schemas.microsoft.com/office/drawing/2014/main" id="{BCEBB491-4633-21AA-01E7-313162AE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728" r="-45" b="140"/>
          <a:stretch>
            <a:fillRect/>
          </a:stretch>
        </p:blipFill>
        <p:spPr>
          <a:xfrm>
            <a:off x="686325" y="1380864"/>
            <a:ext cx="10558470" cy="3949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82ACF3-CD69-A7EC-D449-2F6C32AB29FE}"/>
              </a:ext>
            </a:extLst>
          </p:cNvPr>
          <p:cNvSpPr txBox="1"/>
          <p:nvPr/>
        </p:nvSpPr>
        <p:spPr>
          <a:xfrm>
            <a:off x="226067" y="253505"/>
            <a:ext cx="819018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u="sng">
                <a:latin typeface="Gill Sans MT"/>
              </a:rPr>
              <a:t>The Environmental Review Process</a:t>
            </a:r>
            <a:endParaRPr lang="en-US" sz="1400" b="1">
              <a:latin typeface="Gill Sans MT"/>
            </a:endParaRPr>
          </a:p>
          <a:p>
            <a:endParaRPr lang="en-US" sz="40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4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234" y="304739"/>
            <a:ext cx="11410949" cy="68941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u="sng">
                <a:latin typeface="Gill Sans MT"/>
              </a:rPr>
              <a:t>What is Scope? </a:t>
            </a:r>
          </a:p>
          <a:p>
            <a:endParaRPr lang="en-US" sz="2000">
              <a:latin typeface="Gill Sans MT" panose="020B0502020104020203" pitchFamily="34" charset="0"/>
            </a:endParaRPr>
          </a:p>
          <a:p>
            <a:r>
              <a:rPr lang="en-US" sz="2000" b="1">
                <a:latin typeface="Gill Sans MT"/>
              </a:rPr>
              <a:t>The “scope” of the environmental analysis refers to:</a:t>
            </a:r>
          </a:p>
          <a:p>
            <a:endParaRPr lang="en-US" sz="2000">
              <a:latin typeface="Gill Sans MT"/>
            </a:endParaRPr>
          </a:p>
          <a:p>
            <a:r>
              <a:rPr lang="en-US" sz="2000">
                <a:latin typeface="Gill Sans MT"/>
              </a:rPr>
              <a:t>	1.   The list of topics to be studied and the methodology by which to study them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>
                <a:latin typeface="Gill Sans MT"/>
              </a:rPr>
              <a:t>The CEQR Technical Manual sets the usual standards but special circumstances may warrant more detail or additional study</a:t>
            </a:r>
          </a:p>
          <a:p>
            <a:r>
              <a:rPr lang="en-US" sz="2000">
                <a:latin typeface="Gill Sans MT"/>
              </a:rPr>
              <a:t> </a:t>
            </a:r>
          </a:p>
          <a:p>
            <a:r>
              <a:rPr lang="en-US" sz="2000">
                <a:latin typeface="Gill Sans MT"/>
              </a:rPr>
              <a:t>	2.   The range of development proposals to be analyzed: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>
                <a:latin typeface="Gill Sans MT"/>
              </a:rPr>
              <a:t>Any changes in zoning, such as the allowed </a:t>
            </a:r>
            <a:r>
              <a:rPr lang="en-US" sz="2000" u="sng">
                <a:latin typeface="Gill Sans MT"/>
              </a:rPr>
              <a:t>density</a:t>
            </a:r>
            <a:r>
              <a:rPr lang="en-US" sz="2000">
                <a:latin typeface="Gill Sans MT"/>
              </a:rPr>
              <a:t> or </a:t>
            </a:r>
            <a:r>
              <a:rPr lang="en-US" sz="2000" u="sng">
                <a:latin typeface="Gill Sans MT"/>
              </a:rPr>
              <a:t>uses</a:t>
            </a:r>
            <a:r>
              <a:rPr lang="en-US" sz="2000">
                <a:latin typeface="Gill Sans MT"/>
              </a:rPr>
              <a:t>, must be analyzed for their potential effects.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>
                <a:latin typeface="Gill Sans MT"/>
              </a:rPr>
              <a:t>The “scope” of analysis covers </a:t>
            </a:r>
            <a:r>
              <a:rPr lang="en-US" sz="2000" u="sng">
                <a:latin typeface="Gill Sans MT"/>
              </a:rPr>
              <a:t>the range from the existing condition to the proposed condition.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>
                <a:latin typeface="Gill Sans MT"/>
              </a:rPr>
              <a:t>For example, if project's environmental review analyzes 20-story buildings with 3,000 apartments where no housing is currently allowed, later </a:t>
            </a:r>
            <a:r>
              <a:rPr lang="en-US" u="sng">
                <a:latin typeface="Gill Sans MT"/>
              </a:rPr>
              <a:t>increasing </a:t>
            </a:r>
            <a:r>
              <a:rPr lang="en-US">
                <a:latin typeface="Gill Sans MT"/>
              </a:rPr>
              <a:t>the project to 40-story buildings with 6,000 apartments would be "out of scope" </a:t>
            </a:r>
          </a:p>
          <a:p>
            <a:pPr marL="3543300" lvl="7" indent="-342900">
              <a:buFont typeface="Courier New" panose="020B0604020202020204" pitchFamily="34" charset="0"/>
              <a:buChar char="o"/>
            </a:pPr>
            <a:r>
              <a:rPr lang="en-US">
                <a:latin typeface="Gill Sans MT"/>
              </a:rPr>
              <a:t>However, later </a:t>
            </a:r>
            <a:r>
              <a:rPr lang="en-US" u="sng">
                <a:latin typeface="Gill Sans MT"/>
              </a:rPr>
              <a:t>reducing </a:t>
            </a:r>
            <a:r>
              <a:rPr lang="en-US">
                <a:latin typeface="Gill Sans MT"/>
              </a:rPr>
              <a:t>to 15-story buildings with 2,000 units would be in-scope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>
                <a:latin typeface="Gill Sans MT"/>
              </a:rPr>
              <a:t>Similarly, later adding a totally different use like an arena would also be out-of-scope </a:t>
            </a:r>
            <a:endParaRPr lang="en-US">
              <a:latin typeface="Gill Sans MT" panose="020B0502020104020203" pitchFamily="34" charset="0"/>
            </a:endParaRPr>
          </a:p>
          <a:p>
            <a:pPr lvl="2"/>
            <a:endParaRPr lang="en-US" sz="1200">
              <a:latin typeface="Gill Sans MT" panose="020B0502020104020203" pitchFamily="34" charset="0"/>
            </a:endParaRPr>
          </a:p>
          <a:p>
            <a:endParaRPr lang="en-US" sz="3600">
              <a:latin typeface="Gill Sans MT" panose="020B0502020104020203" pitchFamily="34" charset="0"/>
            </a:endParaRPr>
          </a:p>
          <a:p>
            <a:endParaRPr lang="en-US" sz="3600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6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625" y="309771"/>
            <a:ext cx="11506200" cy="56630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u="sng">
                <a:latin typeface="Gill Sans MT"/>
              </a:rPr>
              <a:t>Why is a Scoping Hearing Important?</a:t>
            </a:r>
          </a:p>
          <a:p>
            <a:endParaRPr lang="en-US" sz="2000">
              <a:latin typeface="Gill Sans MT" panose="020B0502020104020203" pitchFamily="34" charset="0"/>
            </a:endParaRPr>
          </a:p>
          <a:p>
            <a:endParaRPr lang="en-US">
              <a:latin typeface="Gill Sans MT" panose="020B0502020104020203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Gill Sans MT"/>
              </a:rPr>
              <a:t>Defines what gets studied (helps  determine which environmental issues should be analyzed in the EIS)</a:t>
            </a:r>
          </a:p>
          <a:p>
            <a:pPr marL="457200" indent="-457200">
              <a:buFont typeface="Arial"/>
              <a:buChar char="•"/>
            </a:pPr>
            <a:endParaRPr lang="en-US" sz="2400">
              <a:latin typeface="Gill Sans MT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Gill Sans MT"/>
              </a:rPr>
              <a:t>Ensures that the right questions are asked early in the process, prior to the technical work being done</a:t>
            </a:r>
          </a:p>
          <a:p>
            <a:pPr marL="457200" indent="-457200">
              <a:buFont typeface="Arial"/>
              <a:buChar char="•"/>
            </a:pPr>
            <a:endParaRPr lang="en-US" sz="2400">
              <a:latin typeface="Gill Sans MT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Gill Sans MT"/>
              </a:rPr>
              <a:t>Offers the opportunity to ask for </a:t>
            </a:r>
            <a:r>
              <a:rPr lang="en-US" sz="2400" u="sng">
                <a:latin typeface="Gill Sans MT"/>
              </a:rPr>
              <a:t>alternatives</a:t>
            </a:r>
            <a:r>
              <a:rPr lang="en-US" sz="2400">
                <a:latin typeface="Gill Sans MT"/>
              </a:rPr>
              <a:t> (e.g., alternative development proposals) to be analyzed so that they are </a:t>
            </a:r>
            <a:r>
              <a:rPr lang="en-US" sz="2400" u="sng">
                <a:latin typeface="Gill Sans MT"/>
              </a:rPr>
              <a:t>in scope</a:t>
            </a:r>
            <a:r>
              <a:rPr lang="en-US" sz="2400">
                <a:latin typeface="Gill Sans MT"/>
              </a:rPr>
              <a:t> for future modifications to the proposal</a:t>
            </a:r>
            <a:endParaRPr lang="en-US" sz="2400">
              <a:latin typeface="Gill Sans MT" panose="020B0502020104020203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US" sz="2400">
              <a:latin typeface="Gill Sans MT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Gill Sans MT"/>
              </a:rPr>
              <a:t>Builds transparency and accountability by ensuring the process is open, documented and responsive to public and stakeholder concerns</a:t>
            </a:r>
          </a:p>
          <a:p>
            <a:pPr marL="457200" indent="-457200">
              <a:buFont typeface="Arial"/>
              <a:buChar char="•"/>
            </a:pPr>
            <a:endParaRPr lang="en-US" sz="2800">
              <a:latin typeface="Gill Sans M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6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1CD1F-3E9A-AA8D-7495-2C0217B2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85CBAF-6B29-C1C9-338F-F442D439FD2A}"/>
              </a:ext>
            </a:extLst>
          </p:cNvPr>
          <p:cNvSpPr/>
          <p:nvPr/>
        </p:nvSpPr>
        <p:spPr>
          <a:xfrm>
            <a:off x="133350" y="1168578"/>
            <a:ext cx="5610225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200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Gill Sans MT" panose="020B05020201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E7426-EA0A-AC96-E77D-5EBF51449E9A}"/>
              </a:ext>
            </a:extLst>
          </p:cNvPr>
          <p:cNvSpPr/>
          <p:nvPr/>
        </p:nvSpPr>
        <p:spPr>
          <a:xfrm>
            <a:off x="314325" y="120649"/>
            <a:ext cx="1038260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latin typeface="Gill Sans MT"/>
              </a:rPr>
              <a:t>BMT: Reasonable Worst Case Development Scenario (RWCDS)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4B5CA-DDC8-D573-3782-E7CE8C30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63C5B-156A-B8AE-133F-5D05B81788B4}"/>
              </a:ext>
            </a:extLst>
          </p:cNvPr>
          <p:cNvSpPr txBox="1"/>
          <p:nvPr/>
        </p:nvSpPr>
        <p:spPr>
          <a:xfrm>
            <a:off x="496844" y="1711351"/>
            <a:ext cx="8639564" cy="40023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488FE-2B74-7C3E-0718-C5C2A5990469}"/>
              </a:ext>
            </a:extLst>
          </p:cNvPr>
          <p:cNvSpPr txBox="1"/>
          <p:nvPr/>
        </p:nvSpPr>
        <p:spPr>
          <a:xfrm>
            <a:off x="1242109" y="1959773"/>
            <a:ext cx="7659678" cy="3063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B83ED-1DE4-7A8F-AFFF-7B1AFA89A9F3}"/>
              </a:ext>
            </a:extLst>
          </p:cNvPr>
          <p:cNvSpPr txBox="1"/>
          <p:nvPr/>
        </p:nvSpPr>
        <p:spPr>
          <a:xfrm>
            <a:off x="1023942" y="1710078"/>
            <a:ext cx="11013557" cy="373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Gill Sans MT"/>
                <a:ea typeface="+mn-lt"/>
                <a:cs typeface="+mn-lt"/>
              </a:rPr>
              <a:t>Envisions redevelopment into a </a:t>
            </a:r>
            <a:r>
              <a:rPr lang="en-US" sz="2000" b="1">
                <a:latin typeface="Gill Sans MT"/>
                <a:ea typeface="+mn-lt"/>
                <a:cs typeface="+mn-lt"/>
              </a:rPr>
              <a:t>60-acre, modern, sustainable all-electric port</a:t>
            </a:r>
            <a:endParaRPr lang="en-US" sz="2000">
              <a:latin typeface="Gill Sans M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Gill Sans MT"/>
                <a:ea typeface="+mn-lt"/>
                <a:cs typeface="+mn-lt"/>
              </a:rPr>
              <a:t>Includes </a:t>
            </a:r>
            <a:r>
              <a:rPr lang="en-US" sz="2000" b="1">
                <a:latin typeface="Gill Sans MT"/>
                <a:ea typeface="+mn-lt"/>
                <a:cs typeface="+mn-lt"/>
              </a:rPr>
              <a:t>~6,000 dwelling units</a:t>
            </a:r>
            <a:r>
              <a:rPr lang="en-US" sz="2000">
                <a:latin typeface="Gill Sans MT"/>
                <a:ea typeface="+mn-lt"/>
                <a:cs typeface="+mn-lt"/>
              </a:rPr>
              <a:t>, with </a:t>
            </a:r>
            <a:r>
              <a:rPr lang="en-US" sz="2000" b="1">
                <a:latin typeface="Gill Sans MT"/>
                <a:ea typeface="+mn-lt"/>
                <a:cs typeface="+mn-lt"/>
              </a:rPr>
              <a:t>~2,400 (40%) permanently affordable</a:t>
            </a:r>
            <a:endParaRPr lang="en-US" sz="2000">
              <a:latin typeface="Gill Sans M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Gill Sans MT"/>
                <a:ea typeface="+mn-lt"/>
                <a:cs typeface="+mn-lt"/>
              </a:rPr>
              <a:t>Provides </a:t>
            </a:r>
            <a:r>
              <a:rPr lang="en-US" sz="2000" b="1">
                <a:latin typeface="Gill Sans MT"/>
                <a:ea typeface="+mn-lt"/>
                <a:cs typeface="+mn-lt"/>
              </a:rPr>
              <a:t>~275,000 sq ft of light-industrial space</a:t>
            </a:r>
            <a:endParaRPr lang="en-US" sz="2000">
              <a:latin typeface="Gill Sans M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Gill Sans MT"/>
                <a:ea typeface="+mn-lt"/>
                <a:cs typeface="+mn-lt"/>
              </a:rPr>
              <a:t>Adds </a:t>
            </a:r>
            <a:r>
              <a:rPr lang="en-US" sz="2000" b="1">
                <a:latin typeface="Gill Sans MT"/>
                <a:ea typeface="+mn-lt"/>
                <a:cs typeface="+mn-lt"/>
              </a:rPr>
              <a:t>~250,000 sq ft of community facility uses</a:t>
            </a:r>
            <a:endParaRPr lang="en-US" sz="2000">
              <a:latin typeface="Gill Sans M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Gill Sans MT"/>
                <a:ea typeface="+mn-lt"/>
                <a:cs typeface="+mn-lt"/>
              </a:rPr>
              <a:t>Includes </a:t>
            </a:r>
            <a:r>
              <a:rPr lang="en-US" sz="2000" b="1">
                <a:latin typeface="Gill Sans MT"/>
                <a:ea typeface="+mn-lt"/>
                <a:cs typeface="+mn-lt"/>
              </a:rPr>
              <a:t>~275,000 sq ft of commercial space</a:t>
            </a:r>
            <a:endParaRPr lang="en-US" sz="2000">
              <a:latin typeface="Gill Sans M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Gill Sans MT"/>
                <a:ea typeface="+mn-lt"/>
                <a:cs typeface="+mn-lt"/>
              </a:rPr>
              <a:t>Incorporates </a:t>
            </a:r>
            <a:r>
              <a:rPr lang="en-US" sz="2000" b="1">
                <a:latin typeface="Gill Sans MT"/>
                <a:ea typeface="+mn-lt"/>
                <a:cs typeface="+mn-lt"/>
              </a:rPr>
              <a:t>~155,000 sq ft of hotel space</a:t>
            </a:r>
            <a:endParaRPr lang="en-US" sz="2000">
              <a:latin typeface="Gill Sans M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Gill Sans MT"/>
                <a:ea typeface="+mn-lt"/>
                <a:cs typeface="+mn-lt"/>
              </a:rPr>
              <a:t>Creates </a:t>
            </a:r>
            <a:r>
              <a:rPr lang="en-US" sz="2000" b="1">
                <a:latin typeface="Gill Sans MT"/>
                <a:ea typeface="+mn-lt"/>
                <a:cs typeface="+mn-lt"/>
              </a:rPr>
              <a:t>~28 acres of new destination and neighborhood open space</a:t>
            </a:r>
            <a:endParaRPr lang="en-US" sz="2000">
              <a:latin typeface="Gill Sans M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Gill Sans MT"/>
                <a:ea typeface="+mn-lt"/>
                <a:cs typeface="+mn-lt"/>
              </a:rPr>
              <a:t>Reflects the </a:t>
            </a:r>
            <a:r>
              <a:rPr lang="en-US" sz="2000" b="1">
                <a:latin typeface="Gill Sans MT"/>
                <a:ea typeface="+mn-lt"/>
                <a:cs typeface="+mn-lt"/>
              </a:rPr>
              <a:t>9/22/25 approved BMT Vision Plan</a:t>
            </a:r>
            <a:endParaRPr lang="en-US" sz="200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5985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32A7B-3D2B-F4C3-75D7-6484BEBA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119F0CC-4B6D-4039-9650-CE906B01C17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7EA62664-8F01-9419-FFE2-539E12CA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547"/>
            <a:ext cx="12192000" cy="56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0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0" y="1168578"/>
            <a:ext cx="5610225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200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Gill Sans MT" panose="020B05020201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/>
          </a:p>
        </p:txBody>
      </p:sp>
      <p:sp>
        <p:nvSpPr>
          <p:cNvPr id="4" name="Rectangle 3"/>
          <p:cNvSpPr/>
          <p:nvPr/>
        </p:nvSpPr>
        <p:spPr>
          <a:xfrm>
            <a:off x="314325" y="120649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Gill Sans MT" panose="020B0502020104020203" pitchFamily="34" charset="0"/>
              </a:rPr>
              <a:t>Reasonable Worst Case Development Scenario (RWCDS)</a:t>
            </a:r>
            <a:endParaRPr lang="en-US" sz="2400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F0CC-4B6D-4039-9650-CE906B01C17B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 descr="A screenshot of a document&#10;&#10;AI-generated content may be incorrect.">
            <a:extLst>
              <a:ext uri="{FF2B5EF4-FFF2-40B4-BE49-F238E27FC236}">
                <a16:creationId xmlns:a16="http://schemas.microsoft.com/office/drawing/2014/main" id="{30B881EE-AE04-B97A-6D74-2AFAC3F01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913" y="939393"/>
            <a:ext cx="9253987" cy="5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3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A7FD60CCF454EB2AE485F6CE4924B" ma:contentTypeVersion="19" ma:contentTypeDescription="Create a new document." ma:contentTypeScope="" ma:versionID="73248121b9c8a04557d746453e3092db">
  <xsd:schema xmlns:xsd="http://www.w3.org/2001/XMLSchema" xmlns:xs="http://www.w3.org/2001/XMLSchema" xmlns:p="http://schemas.microsoft.com/office/2006/metadata/properties" xmlns:ns2="5b2bb568-54e7-44ae-8e39-beb8b57786f6" xmlns:ns3="54fceb5a-c419-4ac0-97af-d41bbe792676" targetNamespace="http://schemas.microsoft.com/office/2006/metadata/properties" ma:root="true" ma:fieldsID="ff53f12033b6005048eef6b4066547da" ns2:_="" ns3:_="">
    <xsd:import namespace="5b2bb568-54e7-44ae-8e39-beb8b57786f6"/>
    <xsd:import namespace="54fceb5a-c419-4ac0-97af-d41bbe792676"/>
    <xsd:element name="properties">
      <xsd:complexType>
        <xsd:sequence>
          <xsd:element name="documentManagement">
            <xsd:complexType>
              <xsd:all>
                <xsd:element ref="ns2:CouncilDistrict" minOccurs="0"/>
                <xsd:element ref="ns2:_x0023_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Attorney" minOccurs="0"/>
                <xsd:element ref="ns2:PM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bb568-54e7-44ae-8e39-beb8b57786f6" elementFormDefault="qualified">
    <xsd:import namespace="http://schemas.microsoft.com/office/2006/documentManagement/types"/>
    <xsd:import namespace="http://schemas.microsoft.com/office/infopath/2007/PartnerControls"/>
    <xsd:element name="CouncilDistrict" ma:index="8" nillable="true" ma:displayName="CM" ma:format="Dropdown" ma:internalName="CouncilDistrict">
      <xsd:simpleType>
        <xsd:restriction base="dms:Text">
          <xsd:maxLength value="255"/>
        </xsd:restriction>
      </xsd:simpleType>
    </xsd:element>
    <xsd:element name="_x0023_" ma:index="9" nillable="true" ma:displayName="#" ma:format="Dropdown" ma:indexed="true" ma:internalName="_x0023_" ma:percentage="FALSE">
      <xsd:simpleType>
        <xsd:restriction base="dms:Number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687b2c-d50b-415e-ab56-944f05f254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ttorney" ma:index="23" nillable="true" ma:displayName="Attorney" ma:description="Assigned Attorney" ma:format="Dropdown" ma:list="UserInfo" ma:SharePointGroup="0" ma:internalName="Attorne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M" ma:index="24" nillable="true" ma:displayName="PM" ma:format="Dropdown" ma:list="UserInfo" ma:SharePointGroup="0" ma:internalName="PM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ceb5a-c419-4ac0-97af-d41bbe7926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5a5e1cb-88cd-49bd-aed3-c8ff97b5a092}" ma:internalName="TaxCatchAll" ma:showField="CatchAllData" ma:web="54fceb5a-c419-4ac0-97af-d41bbe792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M xmlns="5b2bb568-54e7-44ae-8e39-beb8b57786f6">
      <UserInfo>
        <DisplayName/>
        <AccountId xsi:nil="true"/>
        <AccountType/>
      </UserInfo>
    </PM>
    <TaxCatchAll xmlns="54fceb5a-c419-4ac0-97af-d41bbe792676" xsi:nil="true"/>
    <Attorney xmlns="5b2bb568-54e7-44ae-8e39-beb8b57786f6">
      <UserInfo>
        <DisplayName/>
        <AccountId xsi:nil="true"/>
        <AccountType/>
      </UserInfo>
    </Attorney>
    <CouncilDistrict xmlns="5b2bb568-54e7-44ae-8e39-beb8b57786f6" xsi:nil="true"/>
    <lcf76f155ced4ddcb4097134ff3c332f xmlns="5b2bb568-54e7-44ae-8e39-beb8b57786f6">
      <Terms xmlns="http://schemas.microsoft.com/office/infopath/2007/PartnerControls"/>
    </lcf76f155ced4ddcb4097134ff3c332f>
    <_x0023_ xmlns="5b2bb568-54e7-44ae-8e39-beb8b57786f6" xsi:nil="true"/>
  </documentManagement>
</p:properties>
</file>

<file path=customXml/itemProps1.xml><?xml version="1.0" encoding="utf-8"?>
<ds:datastoreItem xmlns:ds="http://schemas.openxmlformats.org/officeDocument/2006/customXml" ds:itemID="{9D548424-E46D-4518-BCD3-4580205B0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D871E0-529B-4A2E-9FC2-28461D16BB6F}">
  <ds:schemaRefs>
    <ds:schemaRef ds:uri="54fceb5a-c419-4ac0-97af-d41bbe792676"/>
    <ds:schemaRef ds:uri="5b2bb568-54e7-44ae-8e39-beb8b57786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B18192-A12E-4844-AC00-3B68CD864381}">
  <ds:schemaRefs>
    <ds:schemaRef ds:uri="54fceb5a-c419-4ac0-97af-d41bbe792676"/>
    <ds:schemaRef ds:uri="5b2bb568-54e7-44ae-8e39-beb8b57786f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Paul, Brian</dc:creator>
  <cp:revision>6</cp:revision>
  <dcterms:created xsi:type="dcterms:W3CDTF">2019-06-12T19:59:52Z</dcterms:created>
  <dcterms:modified xsi:type="dcterms:W3CDTF">2025-11-17T14:51:04Z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0x010100BF5A7FD60CCF454EB2AE485F6CE4924B</vt:lpwstr>
  </property>
  <property fmtid="{D5CDD505-2E9C-101B-9397-08002B2CF9AE}" pid="3" name="MediaServiceImageTags">
    <vt:lpwstr/>
  </property>
</Properties>
</file>