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Armata"/>
      <p:regular r:id="rId16"/>
    </p:embeddedFont>
    <p:embeddedFont>
      <p:font typeface="Archiv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chiv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rchivo-regular.fntdata"/><Relationship Id="rId16" Type="http://schemas.openxmlformats.org/officeDocument/2006/relationships/font" Target="fonts/Armata-regular.fntdata"/><Relationship Id="rId5" Type="http://schemas.openxmlformats.org/officeDocument/2006/relationships/notesMaster" Target="notesMasters/notesMaster1.xml"/><Relationship Id="rId19" Type="http://schemas.openxmlformats.org/officeDocument/2006/relationships/font" Target="fonts/Archivo-italic.fntdata"/><Relationship Id="rId6" Type="http://schemas.openxmlformats.org/officeDocument/2006/relationships/slide" Target="slides/slide1.xml"/><Relationship Id="rId18" Type="http://schemas.openxmlformats.org/officeDocument/2006/relationships/font" Target="fonts/Archiv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ridgewaternj.gov/wp-content/uploads/2022/12/22-30-Removing-Warehouse-Uses-in-M-Zones.pdf" TargetMode="External"/><Relationship Id="rId3" Type="http://schemas.openxmlformats.org/officeDocument/2006/relationships/hyperlink" Target="https://ecode360.com/BR4037/laws/LF1764876.pdf" TargetMode="External"/><Relationship Id="rId4" Type="http://schemas.openxmlformats.org/officeDocument/2006/relationships/hyperlink" Target="https://www.hartfordbusiness.com/article/south-windsor-warehouse-moratorium-lifted-regulations-adjusted" TargetMode="External"/><Relationship Id="rId5" Type="http://schemas.openxmlformats.org/officeDocument/2006/relationships/hyperlink" Target="https://web.northeastern.edu/rasala/newton_zoning_docs/pdf/2022-03-25_ZAP_Memo_Last_Mile_Delivery-6.pdf" TargetMode="External"/><Relationship Id="rId6" Type="http://schemas.openxmlformats.org/officeDocument/2006/relationships/hyperlink" Target="https://www.lehighvalleynews.com/northampton-county/hanover-township-looks-to-add-new-restrictions-to-warehouses-what-does-the-lvpc-think" TargetMode="External"/><Relationship Id="rId7" Type="http://schemas.openxmlformats.org/officeDocument/2006/relationships/hyperlink" Target="https://sfgov.legistar.com/LegislationDetail.aspx?ID=6289519&amp;GUID=44185E02-4554-4E6D-A9FB-A81AC9C04ED4" TargetMode="External"/><Relationship Id="rId8" Type="http://schemas.openxmlformats.org/officeDocument/2006/relationships/hyperlink" Target="https://sfgov.legistar.com/Legislation.aspx"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c4ccd8545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c4ccd8545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(Council Member Intro: Slide 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for joining today for what I hope is a brief but impactful session on how Last Mile continues to wreak havoc on environmental justice communities, such as the one I represent, and the opportunity we are presented with through our vote on Zoning for Economic Opportunity.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diving in, I want to thank members of the land use team, including Brian Paul, William Vidal, and Perris Straughter. I also want to thank members of the Last Mile Coalition, some of </a:t>
            </a:r>
            <a:r>
              <a:rPr lang="en"/>
              <a:t>whom are with us today, for being our partner on this since day one, including NYC-EJA, UPROSE, The Point, NYLPI, and Earthjustice.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just want to quickly hand it over to Kevin Garcia of NYC-EJA for a brief introduction before getting into the material….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(Kevin Intro)</a:t>
            </a:r>
            <a:endParaRPr/>
          </a:p>
          <a:p>
            <a:pPr indent="-298450" lvl="0" marL="457200" rtl="0" algn="l">
              <a:spcBef>
                <a:spcPts val="0"/>
              </a:spcBef>
              <a:spcAft>
                <a:spcPts val="0"/>
              </a:spcAft>
              <a:buSzPts val="1100"/>
              <a:buChar char="-"/>
            </a:pPr>
            <a:r>
              <a:rPr lang="en"/>
              <a:t>Started in 2021 with Red Hook and Sunset Park</a:t>
            </a:r>
            <a:endParaRPr/>
          </a:p>
          <a:p>
            <a:pPr indent="-298450" lvl="0" marL="457200" rtl="0" algn="l">
              <a:spcBef>
                <a:spcPts val="0"/>
              </a:spcBef>
              <a:spcAft>
                <a:spcPts val="0"/>
              </a:spcAft>
              <a:buSzPts val="1100"/>
              <a:buChar char="-"/>
            </a:pPr>
            <a:r>
              <a:rPr lang="en"/>
              <a:t>Looked citywide</a:t>
            </a:r>
            <a:endParaRPr/>
          </a:p>
          <a:p>
            <a:pPr indent="-298450" lvl="0" marL="457200" rtl="0" algn="l">
              <a:spcBef>
                <a:spcPts val="0"/>
              </a:spcBef>
              <a:spcAft>
                <a:spcPts val="0"/>
              </a:spcAft>
              <a:buSzPts val="1100"/>
              <a:buChar char="-"/>
            </a:pPr>
            <a:r>
              <a:rPr lang="en"/>
              <a:t>No review; want to make sure they’re being good neighbors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c291d8563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c291d8563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Zoning (Coalition)</a:t>
            </a:r>
            <a:endParaRPr/>
          </a:p>
          <a:p>
            <a:pPr indent="-298450" lvl="0" marL="457200" rtl="0" algn="l">
              <a:spcBef>
                <a:spcPts val="0"/>
              </a:spcBef>
              <a:spcAft>
                <a:spcPts val="0"/>
              </a:spcAft>
              <a:buSzPts val="1100"/>
              <a:buChar char="●"/>
            </a:pPr>
            <a:r>
              <a:rPr lang="en"/>
              <a:t>After many different proposals, </a:t>
            </a:r>
            <a:r>
              <a:rPr b="1" lang="en"/>
              <a:t>Buffalo Townboard is looking to bar distribution centers in M-1 and M-2 districts</a:t>
            </a:r>
            <a:r>
              <a:rPr lang="en"/>
              <a:t> while allowing warehouses up to no more than 75,000 square feet</a:t>
            </a:r>
            <a:endParaRPr/>
          </a:p>
          <a:p>
            <a:pPr indent="-298450" lvl="0" marL="457200" rtl="0" algn="l">
              <a:spcBef>
                <a:spcPts val="0"/>
              </a:spcBef>
              <a:spcAft>
                <a:spcPts val="0"/>
              </a:spcAft>
              <a:buSzPts val="1100"/>
              <a:buChar char="●"/>
            </a:pPr>
            <a:r>
              <a:rPr lang="en"/>
              <a:t>In fall of 2022, the </a:t>
            </a:r>
            <a:r>
              <a:rPr b="1" lang="en"/>
              <a:t>T</a:t>
            </a:r>
            <a:r>
              <a:rPr b="1" lang="en" u="sng">
                <a:solidFill>
                  <a:schemeClr val="hlink"/>
                </a:solidFill>
                <a:hlinkClick r:id="rId2"/>
              </a:rPr>
              <a:t>ownship of Bridgewater, NJ</a:t>
            </a:r>
            <a:r>
              <a:rPr b="1" lang="en"/>
              <a:t> passed an ordinance to remove warehouse uses as a permitted principle use in some of its manufacturing zoned districts.</a:t>
            </a:r>
            <a:r>
              <a:rPr lang="en"/>
              <a:t> It acknowledged that logistics and e-commerce is growing, so it expanded the definition of “warehouse” to include break-bulk facility, fulfillment center, and last mile fulfillment.</a:t>
            </a:r>
            <a:endParaRPr/>
          </a:p>
          <a:p>
            <a:pPr indent="-298450" lvl="0" marL="457200" rtl="0" algn="l">
              <a:spcBef>
                <a:spcPts val="0"/>
              </a:spcBef>
              <a:spcAft>
                <a:spcPts val="0"/>
              </a:spcAft>
              <a:buSzPts val="1100"/>
              <a:buChar char="●"/>
            </a:pPr>
            <a:r>
              <a:rPr lang="en"/>
              <a:t>In spring of 2023, </a:t>
            </a:r>
            <a:r>
              <a:rPr b="1" lang="en" u="sng">
                <a:solidFill>
                  <a:schemeClr val="hlink"/>
                </a:solidFill>
                <a:hlinkClick r:id="rId3"/>
              </a:rPr>
              <a:t>Branchburg, NJ’s Township Committee adopted an ordinance</a:t>
            </a:r>
            <a:r>
              <a:rPr b="1" lang="en"/>
              <a:t> that restricts any future standalone warehouse development in the town.</a:t>
            </a:r>
            <a:r>
              <a:rPr lang="en"/>
              <a:t> With the passage of the ordinance, any proposal for a warehouse in Branchburg must go before the Zoning Board of Adjustment to obtain a variance, a process more rigorous than gaining approval from the Planning Board. The new ordinance also tightens "loose language" about the definition of manufacturing "that allowed too much interpretation.” They define large fulfillment center, last-mile fulfillment center, and major distribution center.</a:t>
            </a:r>
            <a:endParaRPr/>
          </a:p>
          <a:p>
            <a:pPr indent="-298450" lvl="0" marL="457200" rtl="0" algn="l">
              <a:spcBef>
                <a:spcPts val="0"/>
              </a:spcBef>
              <a:spcAft>
                <a:spcPts val="0"/>
              </a:spcAft>
              <a:buSzPts val="1100"/>
              <a:buChar char="●"/>
            </a:pPr>
            <a:r>
              <a:rPr lang="en"/>
              <a:t>In spring of 2023, </a:t>
            </a:r>
            <a:r>
              <a:rPr b="1" lang="en" u="sng">
                <a:solidFill>
                  <a:schemeClr val="hlink"/>
                </a:solidFill>
                <a:hlinkClick r:id="rId4"/>
              </a:rPr>
              <a:t>Windsor, CT</a:t>
            </a:r>
            <a:r>
              <a:rPr b="1" lang="en"/>
              <a:t> updated its zoning resolution related to warehouses. Warehouses more than 40,000 square feet in size and all distribution centers must be a minimum of 500 feet from nearby residential areas.</a:t>
            </a:r>
            <a:r>
              <a:rPr lang="en"/>
              <a:t> Fulfillment centers and all bus and truck storage facilities must be at least 750 feet away from residential areas, and freight terminals must be 1,000 feet away, the new regulations read.</a:t>
            </a:r>
            <a:endParaRPr/>
          </a:p>
          <a:p>
            <a:pPr indent="-298450" lvl="0" marL="457200" rtl="0" algn="l">
              <a:spcBef>
                <a:spcPts val="0"/>
              </a:spcBef>
              <a:spcAft>
                <a:spcPts val="0"/>
              </a:spcAft>
              <a:buSzPts val="1100"/>
              <a:buChar char="●"/>
            </a:pPr>
            <a:r>
              <a:rPr lang="en" u="sng">
                <a:solidFill>
                  <a:schemeClr val="hlink"/>
                </a:solidFill>
                <a:hlinkClick r:id="rId5"/>
              </a:rPr>
              <a:t>Newton, MA</a:t>
            </a:r>
            <a:r>
              <a:rPr lang="en"/>
              <a:t> is looking to define the uses of microfulfillment center.</a:t>
            </a:r>
            <a:endParaRPr/>
          </a:p>
          <a:p>
            <a:pPr indent="-298450" lvl="0" marL="457200" rtl="0" algn="l">
              <a:spcBef>
                <a:spcPts val="0"/>
              </a:spcBef>
              <a:spcAft>
                <a:spcPts val="0"/>
              </a:spcAft>
              <a:buSzPts val="1100"/>
              <a:buChar char="●"/>
            </a:pPr>
            <a:r>
              <a:rPr b="1" lang="en" u="sng">
                <a:solidFill>
                  <a:schemeClr val="hlink"/>
                </a:solidFill>
                <a:hlinkClick r:id="rId6"/>
              </a:rPr>
              <a:t>Hanover, PA</a:t>
            </a:r>
            <a:r>
              <a:rPr b="1" lang="en"/>
              <a:t> is looking to update its zoning to limit warehouses and force them to be tied to manufacturing. </a:t>
            </a:r>
            <a:r>
              <a:rPr lang="en"/>
              <a:t>"Any warehouse of storage use shall be accessory to the permitted manufacturing use of the site and for the storage of supplies utilized in the manufacturing process or the finished goods manufactured on site."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Moratoriums</a:t>
            </a:r>
            <a:endParaRPr/>
          </a:p>
          <a:p>
            <a:pPr indent="-298450" lvl="0" marL="457200" rtl="0" algn="l">
              <a:spcBef>
                <a:spcPts val="0"/>
              </a:spcBef>
              <a:spcAft>
                <a:spcPts val="0"/>
              </a:spcAft>
              <a:buSzPts val="1100"/>
              <a:buChar char="●"/>
            </a:pPr>
            <a:r>
              <a:rPr b="1" lang="en"/>
              <a:t>San Francisco, CA passed a moratorium on parcel delivery service facilities </a:t>
            </a:r>
            <a:r>
              <a:rPr lang="en"/>
              <a:t>and to require a Conditional Use authorization for proposed Parcel Delivery Service uses. The moratorium continues to be extended (</a:t>
            </a:r>
            <a:r>
              <a:rPr lang="en" u="sng">
                <a:solidFill>
                  <a:schemeClr val="hlink"/>
                </a:solidFill>
                <a:hlinkClick r:id="rId7"/>
              </a:rPr>
              <a:t>1</a:t>
            </a:r>
            <a:r>
              <a:rPr lang="en"/>
              <a:t>, </a:t>
            </a:r>
            <a:r>
              <a:rPr lang="en" u="sng">
                <a:solidFill>
                  <a:schemeClr val="hlink"/>
                </a:solidFill>
                <a:hlinkClick r:id="rId8"/>
              </a:rPr>
              <a:t>2</a:t>
            </a:r>
            <a:r>
              <a:rPr lang="en"/>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c291d8563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c291d8563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(Amarachi Slide 10)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we are reminding you of what we covered at the top. If you represent the areas shaded in purple, if you represent an EJ </a:t>
            </a:r>
            <a:r>
              <a:rPr lang="en"/>
              <a:t>community, if you are concerned with air quality and traffic congestions, and if you want our industrial zones to remain vibrant zones for expanded opportunity, I encourage you to join us in coalition in our ask for urgent action from DCP.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c5321cc3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c5321cc3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(Coalition Slide 5):</a:t>
            </a:r>
            <a:endParaRPr/>
          </a:p>
          <a:p>
            <a:pPr indent="-298450" lvl="0" marL="457200" rtl="0" algn="l">
              <a:spcBef>
                <a:spcPts val="0"/>
              </a:spcBef>
              <a:spcAft>
                <a:spcPts val="0"/>
              </a:spcAft>
              <a:buSzPts val="1100"/>
              <a:buChar char="-"/>
            </a:pPr>
            <a:r>
              <a:rPr lang="en"/>
              <a:t>Here, you’ll see a citywide map. To the side, we’ve noted the various IBZs as this is where the facilities are popping up. </a:t>
            </a:r>
            <a:endParaRPr/>
          </a:p>
          <a:p>
            <a:pPr indent="-298450" lvl="0" marL="457200" rtl="0" algn="l">
              <a:spcBef>
                <a:spcPts val="0"/>
              </a:spcBef>
              <a:spcAft>
                <a:spcPts val="0"/>
              </a:spcAft>
              <a:buSzPts val="1100"/>
              <a:buChar char="-"/>
            </a:pPr>
            <a:r>
              <a:rPr lang="en"/>
              <a:t>Note that it’s hard to map these facilities precisely </a:t>
            </a:r>
            <a:r>
              <a:rPr lang="en"/>
              <a:t>because</a:t>
            </a:r>
            <a:r>
              <a:rPr lang="en"/>
              <a:t> there is no </a:t>
            </a:r>
            <a:r>
              <a:rPr lang="en"/>
              <a:t>definition [or public database], so this represents our best effort at looking at information from various sources including community members, media, and truck traffic to name a few</a:t>
            </a:r>
            <a:endParaRPr/>
          </a:p>
          <a:p>
            <a:pPr indent="-298450" lvl="0" marL="457200" rtl="0" algn="l">
              <a:spcBef>
                <a:spcPts val="0"/>
              </a:spcBef>
              <a:spcAft>
                <a:spcPts val="0"/>
              </a:spcAft>
              <a:buSzPts val="1100"/>
              <a:buChar char="-"/>
            </a:pPr>
            <a:r>
              <a:rPr lang="en"/>
              <a:t>If you recognize a green dot in your neighborhood, let us know in the chat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291d8563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c291d8563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(Christina Slide 4):</a:t>
            </a:r>
            <a:endParaRPr/>
          </a:p>
          <a:p>
            <a:pPr indent="-298450" lvl="0" marL="457200" rtl="0" algn="l">
              <a:spcBef>
                <a:spcPts val="0"/>
              </a:spcBef>
              <a:spcAft>
                <a:spcPts val="0"/>
              </a:spcAft>
              <a:buSzPts val="1100"/>
              <a:buChar char="-"/>
            </a:pPr>
            <a:r>
              <a:rPr lang="en"/>
              <a:t>Just as a point of reference, this is what we are dealing with in District 38, and this isn’t even the full scope of it. It feels like each day we hear of potential for yet another facility.</a:t>
            </a:r>
            <a:endParaRPr/>
          </a:p>
          <a:p>
            <a:pPr indent="-298450" lvl="0" marL="457200" rtl="0" algn="l">
              <a:spcBef>
                <a:spcPts val="0"/>
              </a:spcBef>
              <a:spcAft>
                <a:spcPts val="0"/>
              </a:spcAft>
              <a:buSzPts val="1100"/>
              <a:buChar char="-"/>
            </a:pPr>
            <a:r>
              <a:rPr lang="en"/>
              <a:t>You’ll see here, this is already millions of square feet of short term storage - estimated to generate approximately another 3,000 trucks or more in and out of our neighborhoods each day</a:t>
            </a:r>
            <a:endParaRPr/>
          </a:p>
          <a:p>
            <a:pPr indent="-298450" lvl="0" marL="457200" rtl="0" algn="l">
              <a:spcBef>
                <a:spcPts val="0"/>
              </a:spcBef>
              <a:spcAft>
                <a:spcPts val="0"/>
              </a:spcAft>
              <a:buSzPts val="1100"/>
              <a:buChar char="-"/>
            </a:pPr>
            <a:r>
              <a:rPr lang="en"/>
              <a:t>We currently have no tools in our </a:t>
            </a:r>
            <a:r>
              <a:rPr lang="en"/>
              <a:t>toolbox</a:t>
            </a:r>
            <a:r>
              <a:rPr lang="en"/>
              <a:t> to prevent this clustering from happening in our district, or regulate the existing facilities to prevent greater harm to our communities</a:t>
            </a:r>
            <a:endParaRPr/>
          </a:p>
          <a:p>
            <a:pPr indent="-298450" lvl="0" marL="457200" rtl="0" algn="l">
              <a:spcBef>
                <a:spcPts val="0"/>
              </a:spcBef>
              <a:spcAft>
                <a:spcPts val="0"/>
              </a:spcAft>
              <a:buSzPts val="1100"/>
              <a:buChar char="-"/>
            </a:pPr>
            <a:r>
              <a:rPr lang="en"/>
              <a:t>With ecommerce and logistics being the top growth industry locally and nationally, we are </a:t>
            </a:r>
            <a:r>
              <a:rPr lang="en"/>
              <a:t>likely</a:t>
            </a:r>
            <a:r>
              <a:rPr lang="en"/>
              <a:t> to see further proliferation in the absence of regulation.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c291d856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c291d856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(Council Member Slide 2):</a:t>
            </a:r>
            <a:endParaRPr/>
          </a:p>
          <a:p>
            <a:pPr indent="0" lvl="0" marL="0" rtl="0" algn="l">
              <a:spcBef>
                <a:spcPts val="0"/>
              </a:spcBef>
              <a:spcAft>
                <a:spcPts val="0"/>
              </a:spcAft>
              <a:buNone/>
            </a:pPr>
            <a:r>
              <a:rPr lang="en"/>
              <a:t>We Represent Impacted Communities</a:t>
            </a:r>
            <a:endParaRPr/>
          </a:p>
          <a:p>
            <a:pPr indent="-298450" lvl="0" marL="457200" rtl="0" algn="l">
              <a:spcBef>
                <a:spcPts val="0"/>
              </a:spcBef>
              <a:spcAft>
                <a:spcPts val="0"/>
              </a:spcAft>
              <a:buSzPts val="1100"/>
              <a:buChar char="-"/>
            </a:pPr>
            <a:r>
              <a:rPr lang="en"/>
              <a:t>Most of these facilities are concentrated in the IBZ - we will show some illustrative slides later on - but if you represent an IBZ, which is likely already an Environmental Justice community, you have probably observed these facilities grow their footprint exponentially in your district.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Even if you don’t represent an IBZ, you might be concerned because your community is situated along a truck route. You might also be concerned about the proliferation of last mile if you care about traffic congestion on our city streets, pollution levels, opportunities to grow industry in our city, waterfront access, or good family sustaining jobs, Last Mile is a concern for you</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291d8563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291d8563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3407D"/>
                </a:solidFill>
              </a:rPr>
              <a:t>(Coalition Slide 3):</a:t>
            </a:r>
            <a:endParaRPr>
              <a:solidFill>
                <a:srgbClr val="23407D"/>
              </a:solidFill>
            </a:endParaRPr>
          </a:p>
          <a:p>
            <a:pPr indent="0" lvl="0" marL="0" rtl="0" algn="l">
              <a:lnSpc>
                <a:spcPct val="115000"/>
              </a:lnSpc>
              <a:spcBef>
                <a:spcPts val="1200"/>
              </a:spcBef>
              <a:spcAft>
                <a:spcPts val="0"/>
              </a:spcAft>
              <a:buNone/>
            </a:pPr>
            <a:r>
              <a:rPr lang="en">
                <a:solidFill>
                  <a:srgbClr val="23407D"/>
                </a:solidFill>
              </a:rPr>
              <a:t>While the ZEO attempts to address antiquated zoning laws, it has ignored an outdated definition of “warehouse,” which has </a:t>
            </a:r>
            <a:r>
              <a:rPr lang="en">
                <a:solidFill>
                  <a:srgbClr val="23407D"/>
                </a:solidFill>
              </a:rPr>
              <a:t>allowed</a:t>
            </a:r>
            <a:r>
              <a:rPr lang="en">
                <a:solidFill>
                  <a:srgbClr val="23407D"/>
                </a:solidFill>
              </a:rPr>
              <a:t> for last mile </a:t>
            </a:r>
            <a:r>
              <a:rPr lang="en">
                <a:solidFill>
                  <a:srgbClr val="23407D"/>
                </a:solidFill>
              </a:rPr>
              <a:t>facilities to be developed as though they are a warehouse, even though they are fundamentally different. </a:t>
            </a:r>
            <a:endParaRPr>
              <a:solidFill>
                <a:srgbClr val="23407D"/>
              </a:solidFill>
            </a:endParaRPr>
          </a:p>
          <a:p>
            <a:pPr indent="0" lvl="0" marL="0" rtl="0" algn="l">
              <a:lnSpc>
                <a:spcPct val="115000"/>
              </a:lnSpc>
              <a:spcBef>
                <a:spcPts val="1200"/>
              </a:spcBef>
              <a:spcAft>
                <a:spcPts val="0"/>
              </a:spcAft>
              <a:buNone/>
            </a:pPr>
            <a:r>
              <a:rPr lang="en">
                <a:solidFill>
                  <a:srgbClr val="23407D"/>
                </a:solidFill>
              </a:rPr>
              <a:t>A traditional warehouse, and the one for which the definition was established back in the 1960s, is generally for long-term storage of goods delivered to the facility in bulk, and distributed in bulk over large geographic zones, often with less truck traffic. Last Mile distribution prioritizes short term storage of goods for distribution within a small geographic zone through a massive uptick in delivery vehicles to and from the facility.  </a:t>
            </a:r>
            <a:endParaRPr>
              <a:solidFill>
                <a:srgbClr val="23407D"/>
              </a:solidFill>
            </a:endParaRPr>
          </a:p>
          <a:p>
            <a:pPr indent="0" lvl="0" marL="0" rtl="0" algn="l">
              <a:lnSpc>
                <a:spcPct val="115000"/>
              </a:lnSpc>
              <a:spcBef>
                <a:spcPts val="1200"/>
              </a:spcBef>
              <a:spcAft>
                <a:spcPts val="0"/>
              </a:spcAft>
              <a:buClr>
                <a:schemeClr val="dk1"/>
              </a:buClr>
              <a:buSzPts val="1100"/>
              <a:buFont typeface="Arial"/>
              <a:buNone/>
            </a:pPr>
            <a:r>
              <a:rPr lang="en">
                <a:solidFill>
                  <a:srgbClr val="23407D"/>
                </a:solidFill>
              </a:rPr>
              <a:t>As a result of this very loose definition, we have seen a rampant increase in last mile facilities, concentrated in low income communities of color. </a:t>
            </a:r>
            <a:endParaRPr>
              <a:solidFill>
                <a:srgbClr val="23407D"/>
              </a:solidFill>
            </a:endParaRPr>
          </a:p>
          <a:p>
            <a:pPr indent="0" lvl="0" marL="0" rtl="0" algn="l">
              <a:lnSpc>
                <a:spcPct val="115000"/>
              </a:lnSpc>
              <a:spcBef>
                <a:spcPts val="1200"/>
              </a:spcBef>
              <a:spcAft>
                <a:spcPts val="1200"/>
              </a:spcAft>
              <a:buClr>
                <a:schemeClr val="dk1"/>
              </a:buClr>
              <a:buSzPts val="1100"/>
              <a:buFont typeface="Arial"/>
              <a:buNone/>
            </a:pPr>
            <a:r>
              <a:rPr lang="en">
                <a:solidFill>
                  <a:srgbClr val="23407D"/>
                </a:solidFill>
              </a:rPr>
              <a:t>This lack of definition has resulted in representatives, advocates, and community members being unable to address the full impact of these facilities.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c291d8563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c291d8563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 6)</a:t>
            </a:r>
            <a:endParaRPr/>
          </a:p>
          <a:p>
            <a:pPr indent="0" lvl="0" marL="0" rtl="0" algn="l">
              <a:spcBef>
                <a:spcPts val="0"/>
              </a:spcBef>
              <a:spcAft>
                <a:spcPts val="0"/>
              </a:spcAft>
              <a:buNone/>
            </a:pPr>
            <a:r>
              <a:rPr lang="en"/>
              <a:t>(Coalition)</a:t>
            </a:r>
            <a:endParaRPr/>
          </a:p>
          <a:p>
            <a:pPr indent="0" lvl="0" marL="0" rtl="0" algn="l">
              <a:spcBef>
                <a:spcPts val="0"/>
              </a:spcBef>
              <a:spcAft>
                <a:spcPts val="0"/>
              </a:spcAft>
              <a:buNone/>
            </a:pPr>
            <a:r>
              <a:rPr lang="en"/>
              <a:t>The c</a:t>
            </a:r>
            <a:r>
              <a:rPr lang="en"/>
              <a:t>onsequences of having an over saturation of these facilities in any given community are many, and can roughly be broken down into two categories.</a:t>
            </a:r>
            <a:endParaRPr/>
          </a:p>
          <a:p>
            <a:pPr indent="0" lvl="0" marL="0" rtl="0" algn="l">
              <a:spcBef>
                <a:spcPts val="0"/>
              </a:spcBef>
              <a:spcAft>
                <a:spcPts val="0"/>
              </a:spcAft>
              <a:buNone/>
            </a:pPr>
            <a:r>
              <a:rPr lang="en"/>
              <a:t>Starting with poor health and living conditions</a:t>
            </a:r>
            <a:endParaRPr/>
          </a:p>
          <a:p>
            <a:pPr indent="-298450" lvl="0" marL="457200" rtl="0" algn="l">
              <a:spcBef>
                <a:spcPts val="0"/>
              </a:spcBef>
              <a:spcAft>
                <a:spcPts val="0"/>
              </a:spcAft>
              <a:buSzPts val="1100"/>
              <a:buChar char="-"/>
            </a:pPr>
            <a:r>
              <a:rPr lang="en"/>
              <a:t>We have increased noise pollution, increased traffic congestions, and increased air pollution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(Council Member)</a:t>
            </a:r>
            <a:endParaRPr/>
          </a:p>
          <a:p>
            <a:pPr indent="0" lvl="0" marL="0" rtl="0" algn="l">
              <a:spcBef>
                <a:spcPts val="0"/>
              </a:spcBef>
              <a:spcAft>
                <a:spcPts val="0"/>
              </a:spcAft>
              <a:buNone/>
            </a:pPr>
            <a:r>
              <a:rPr lang="en"/>
              <a:t>We also have real consequences from a planning perspective, which includes </a:t>
            </a:r>
            <a:endParaRPr/>
          </a:p>
          <a:p>
            <a:pPr indent="-298450" lvl="0" marL="457200" rtl="0" algn="l">
              <a:spcBef>
                <a:spcPts val="0"/>
              </a:spcBef>
              <a:spcAft>
                <a:spcPts val="0"/>
              </a:spcAft>
              <a:buSzPts val="1100"/>
              <a:buChar char="-"/>
            </a:pPr>
            <a:r>
              <a:rPr lang="en"/>
              <a:t>the availability of only one type of job, often low-paying</a:t>
            </a:r>
            <a:endParaRPr/>
          </a:p>
          <a:p>
            <a:pPr indent="-298450" lvl="0" marL="457200" rtl="0" algn="l">
              <a:spcBef>
                <a:spcPts val="0"/>
              </a:spcBef>
              <a:spcAft>
                <a:spcPts val="0"/>
              </a:spcAft>
              <a:buSzPts val="1100"/>
              <a:buChar char="-"/>
            </a:pPr>
            <a:r>
              <a:rPr lang="en"/>
              <a:t>When amazon and the like buy up huge portions of our industrial space, it limits opportunities for smaller scale manufacturers to call our neighborhoods home. In my district, I am proud to be the home for a yogurt producer, a manufacturer of optical frames, and more. These opportunities for small-mid size manufacturing become less and less the more land giant corporations are able to buy and develop “as of right.” It also, quite frankly, is boring, and robs our communities of vibrancy and culture</a:t>
            </a:r>
            <a:endParaRPr/>
          </a:p>
          <a:p>
            <a:pPr indent="-298450" lvl="0" marL="457200" rtl="0" algn="l">
              <a:spcBef>
                <a:spcPts val="0"/>
              </a:spcBef>
              <a:spcAft>
                <a:spcPts val="0"/>
              </a:spcAft>
              <a:buSzPts val="1100"/>
              <a:buChar char="-"/>
            </a:pPr>
            <a:r>
              <a:rPr lang="en"/>
              <a:t>Last but not least, these facilities restrict our opportunities to meet our stated climate goals. In my district, we have a giant facility on the waterfront that has not invested in waterfront infrastructure, and does not make use of the waterfront at all. This land is now no longer available to help develop the blue highway, which would help get trucks off the roads in our neighborhoods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c4ccd85452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c4ccd85452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Alok (Coalition Slide 7):</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We are presented with a unique opportunity. City planning rarely undertakes citywide zoning changes, and at this moment, they need the Council’s vote to accomplish their goals. We ought to leverage this moment to achieve long-sought cooperation from DCP on the issue of last mile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 ZEO, DCP has identified the rise of e-commerce as one of the key macroeconomic trends that necessitates the zoning overhaul. The proposal seeks to support new and emerging industries that could support New York City’s economic recovery, like small-scale manufacturing, urban agriculture, and others, while minimizing the impact of other industries, like package deliveries, on other land uses in the City. While the ZEO addresses “Micro-Distribution” facilities as an effort to address some of the visible externalities that all New Yorkers face with the rise of e-commerce - specifically the “increased truck traffic and congestion,” it fails to capture larger facilities.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Unfortunately, DCP’s current proposal misses a key aspect of the e-commerce boom: it does not address the land use conflicts from the clustering of last-mile mega-facilities. Without any attempt to address perhaps the most obvious physical manifestation of the shift to e-commerce, DCP’s proposal is incomplete at best, and we, in coalition with all of you, want to make clear that we need urgent action on this issue in our communities.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c4ccd85452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c4ccd85452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(Council Member Slide 8)</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As you know, defining last mile is a critical step in making both zoning and legislative advances. </a:t>
            </a:r>
            <a:r>
              <a:rPr lang="en">
                <a:solidFill>
                  <a:srgbClr val="595959"/>
                </a:solidFill>
              </a:rPr>
              <a:t>DCP should engage in conversation with impacted communities and advocates as a first step within six months of the ZEO vote. </a:t>
            </a:r>
            <a:endParaRPr>
              <a:solidFill>
                <a:srgbClr val="595959"/>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Restrict the over-concentration of last-mile facilities through use of innovative tools, which may include a special permit. </a:t>
            </a:r>
            <a:r>
              <a:rPr lang="en">
                <a:solidFill>
                  <a:srgbClr val="595959"/>
                </a:solidFill>
              </a:rPr>
              <a:t>Similar to our first objective, we would like to see engagement with impacted communities and advocates happen within six months of the ZEO vote, with a suite of tools developed for consideration before the end of 2025.</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Limit truck and delivery traffic and mitigate pollution impacts, thereby increasing air quality and pedestrian safety. Mitigation efforts may include, but are not limited to, the encouragement of alternative modes of transportation, including electric vehicles, rail and bikes for delivery to and from the facility, and may employ tools that include, but are not limited to, curb cuts, loading regulations, and operating hours provisions in a special permit. These potential tools already exist; we just need to put them into effect</a:t>
            </a:r>
            <a:r>
              <a:rPr lang="en" sz="700">
                <a:solidFill>
                  <a:schemeClr val="dk1"/>
                </a:solidFill>
                <a:latin typeface="Times New Roman"/>
                <a:ea typeface="Times New Roman"/>
                <a:cs typeface="Times New Roman"/>
                <a:sym typeface="Times New Roman"/>
              </a:rPr>
              <a:t>.</a:t>
            </a:r>
            <a:r>
              <a:rPr lang="en">
                <a:solidFill>
                  <a:schemeClr val="dk1"/>
                </a:solidFill>
              </a:rPr>
              <a:t>. A final proposed  set of regulations should be presented to impacted communities by the end of 2024 to avoid any further losses in community health.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Create industrial waterfront zoning provisions that compel investments and/or preservation of maritime freight access in line with parallel city goals and plans. This may include the development of additional zoning tools in the forthcoming citywide Industrial Development Strategic Plan, and/or during future rezonings of particular IBZs to create more customized tools.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During a time of economic transition, it is critical that we prevent private interest from occupying waterfront land in the IBZ without supporting maritime freight, a critical resource that would otherwise bring us closer to policy goals, such as the development of the Blue Highway, and to assist in meeting city and state climate targets set forth in the CLCPA. </a:t>
            </a:r>
            <a:endParaRPr>
              <a:solidFill>
                <a:schemeClr val="dk1"/>
              </a:solidFill>
            </a:endParaRPr>
          </a:p>
          <a:p>
            <a:pPr indent="0" lvl="0" marL="457200" rtl="0" algn="l">
              <a:lnSpc>
                <a:spcPct val="115000"/>
              </a:lnSpc>
              <a:spcBef>
                <a:spcPts val="1200"/>
              </a:spcBef>
              <a:spcAft>
                <a:spcPts val="0"/>
              </a:spcAft>
              <a:buNone/>
            </a:pPr>
            <a:r>
              <a:t/>
            </a:r>
            <a:endParaRPr>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buffalonews.com/news/local/business/development/fight-continues-over-large-warehouse-projects-on-grand-island/article_ccc29eb8-e3cc-11ee-8e35-074ef3ca30e6.html" TargetMode="External"/><Relationship Id="rId4" Type="http://schemas.openxmlformats.org/officeDocument/2006/relationships/hyperlink" Target="https://www.bridgewaternj.gov/wp-content/uploads/2022/12/22-30-Removing-Warehouse-Uses-in-M-Zones.pdf" TargetMode="External"/><Relationship Id="rId9" Type="http://schemas.openxmlformats.org/officeDocument/2006/relationships/hyperlink" Target="https://www.vice.com/en/article/pkpmak/san-francisco-proposes-moratorium-on-new-amazon-warehouses" TargetMode="External"/><Relationship Id="rId5" Type="http://schemas.openxmlformats.org/officeDocument/2006/relationships/hyperlink" Target="https://www.mycentraljersey.com/story/news/local/somerset-county/2023/03/29/branchburg-township-nj-development-warehouse/70056502007/" TargetMode="External"/><Relationship Id="rId6" Type="http://schemas.openxmlformats.org/officeDocument/2006/relationships/hyperlink" Target="https://www.hartfordbusiness.com/article/south-windsor-warehouse-moratorium-lifted-regulations-adjusted" TargetMode="External"/><Relationship Id="rId7" Type="http://schemas.openxmlformats.org/officeDocument/2006/relationships/hyperlink" Target="https://www.bcheights.com/2022/01/30/newton-last-mile-deliveries/" TargetMode="External"/><Relationship Id="rId8" Type="http://schemas.openxmlformats.org/officeDocument/2006/relationships/hyperlink" Target="https://www.lehighvalleynews.com/northampton-county/hanover-township-looks-to-add-new-restrictions-to-warehouses-what-does-the-lvpc-thi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s://therealdeal.com/2021/01/05/warehouse-planned-for-gindi-chetrit-and-nakash-site-in-red-hook/" TargetMode="External"/><Relationship Id="rId5" Type="http://schemas.openxmlformats.org/officeDocument/2006/relationships/hyperlink" Target="https://therealdeal.com/2021/11/19/brookfield-pays-45m-for-red-hook-amazon-facility/" TargetMode="External"/><Relationship Id="rId6" Type="http://schemas.openxmlformats.org/officeDocument/2006/relationships/hyperlink" Target="https://therealdeal.com/2021/11/19/brookfield-pays-45m-for-red-hook-amazon-facility/" TargetMode="External"/><Relationship Id="rId7" Type="http://schemas.openxmlformats.org/officeDocument/2006/relationships/hyperlink" Target="https://nyc.marketproof.com/article/dov-hertz-ground-leases-red-hook-industrial-site-for-280m-at-537-columbia-st-852-hicks-st-11231-on-may-18th-2018" TargetMode="External"/><Relationship Id="rId8" Type="http://schemas.openxmlformats.org/officeDocument/2006/relationships/hyperlink" Target="https://nyc.marketproof.com/article/dov-hertz-ground-leases-red-hook-industrial-site-for-280m-at-537-columbia-st-852-hicks-st-11231-on-may-18th-201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journals.plos.org/plosone/article?id=10.1371/journal.pone.0120199" TargetMode="External"/><Relationship Id="rId4" Type="http://schemas.openxmlformats.org/officeDocument/2006/relationships/hyperlink" Target="https://journals.plos.org/plosone/article?id=10.1371/journal.pone.0120199" TargetMode="External"/><Relationship Id="rId9" Type="http://schemas.openxmlformats.org/officeDocument/2006/relationships/hyperlink" Target="https://www.nytimes.com/interactive/2021/06/15/us/amazon-workers.html" TargetMode="External"/><Relationship Id="rId5" Type="http://schemas.openxmlformats.org/officeDocument/2006/relationships/hyperlink" Target="https://www.theguardian.com/environment/2021/apr/28/study-links-childhood-air-pollution-exposure-to-poorer-mental-health" TargetMode="External"/><Relationship Id="rId6" Type="http://schemas.openxmlformats.org/officeDocument/2006/relationships/hyperlink" Target="https://www.ncbi.nlm.nih.gov/pmc/articles/PMC3222489/" TargetMode="External"/><Relationship Id="rId7" Type="http://schemas.openxmlformats.org/officeDocument/2006/relationships/hyperlink" Target="https://www.ncbi.nlm.nih.gov/pmc/articles/PMC3222489/" TargetMode="External"/><Relationship Id="rId8" Type="http://schemas.openxmlformats.org/officeDocument/2006/relationships/hyperlink" Target="https://www.nytimes.com/interactive/2021/06/15/us/amazon-worker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1"/>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712100" y="2288475"/>
            <a:ext cx="7625700" cy="1181100"/>
          </a:xfrm>
          <a:prstGeom prst="rect">
            <a:avLst/>
          </a:prstGeom>
          <a:solidFill>
            <a:srgbClr val="23407D"/>
          </a:solidFill>
        </p:spPr>
        <p:txBody>
          <a:bodyPr anchorCtr="0" anchor="b" bIns="91425" lIns="91425" spcFirstLastPara="1" rIns="91425" wrap="square" tIns="91425">
            <a:noAutofit/>
          </a:bodyPr>
          <a:lstStyle/>
          <a:p>
            <a:pPr indent="0" lvl="0" marL="0" rtl="0" algn="l">
              <a:spcBef>
                <a:spcPts val="0"/>
              </a:spcBef>
              <a:spcAft>
                <a:spcPts val="0"/>
              </a:spcAft>
              <a:buNone/>
            </a:pPr>
            <a:r>
              <a:rPr b="1" lang="en" sz="3900">
                <a:solidFill>
                  <a:srgbClr val="FFF9E1"/>
                </a:solidFill>
                <a:latin typeface="Archivo"/>
                <a:ea typeface="Archivo"/>
                <a:cs typeface="Archivo"/>
                <a:sym typeface="Archivo"/>
              </a:rPr>
              <a:t>  </a:t>
            </a:r>
            <a:r>
              <a:rPr b="1" lang="en" sz="3900">
                <a:solidFill>
                  <a:srgbClr val="FFF9E1"/>
                </a:solidFill>
                <a:latin typeface="Archivo"/>
                <a:ea typeface="Archivo"/>
                <a:cs typeface="Archivo"/>
                <a:sym typeface="Archivo"/>
              </a:rPr>
              <a:t>LAST MILE AND ZONING FOR     </a:t>
            </a:r>
            <a:endParaRPr b="1" sz="3900">
              <a:solidFill>
                <a:srgbClr val="FFF9E1"/>
              </a:solidFill>
              <a:latin typeface="Archivo"/>
              <a:ea typeface="Archivo"/>
              <a:cs typeface="Archivo"/>
              <a:sym typeface="Archivo"/>
            </a:endParaRPr>
          </a:p>
          <a:p>
            <a:pPr indent="0" lvl="0" marL="0" rtl="0" algn="l">
              <a:lnSpc>
                <a:spcPct val="80000"/>
              </a:lnSpc>
              <a:spcBef>
                <a:spcPts val="0"/>
              </a:spcBef>
              <a:spcAft>
                <a:spcPts val="0"/>
              </a:spcAft>
              <a:buNone/>
            </a:pPr>
            <a:r>
              <a:rPr b="1" lang="en" sz="3900">
                <a:solidFill>
                  <a:srgbClr val="FFF9E1"/>
                </a:solidFill>
                <a:latin typeface="Archivo"/>
                <a:ea typeface="Archivo"/>
                <a:cs typeface="Archivo"/>
                <a:sym typeface="Archivo"/>
              </a:rPr>
              <a:t>  ECONOMIC OPPORTUNITY</a:t>
            </a:r>
            <a:endParaRPr b="1" sz="3900">
              <a:solidFill>
                <a:srgbClr val="FFF9E1"/>
              </a:solidFill>
              <a:latin typeface="Archivo"/>
              <a:ea typeface="Archivo"/>
              <a:cs typeface="Archivo"/>
              <a:sym typeface="Archivo"/>
            </a:endParaRPr>
          </a:p>
        </p:txBody>
      </p:sp>
      <p:sp>
        <p:nvSpPr>
          <p:cNvPr id="55" name="Google Shape;55;p13"/>
          <p:cNvSpPr txBox="1"/>
          <p:nvPr>
            <p:ph idx="1" type="subTitle"/>
          </p:nvPr>
        </p:nvSpPr>
        <p:spPr>
          <a:xfrm>
            <a:off x="712100" y="3469725"/>
            <a:ext cx="5730000" cy="895800"/>
          </a:xfrm>
          <a:prstGeom prst="rect">
            <a:avLst/>
          </a:prstGeom>
          <a:solidFill>
            <a:schemeClr val="lt2"/>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23407D"/>
                </a:solidFill>
                <a:highlight>
                  <a:schemeClr val="lt2"/>
                </a:highlight>
                <a:latin typeface="Armata"/>
                <a:ea typeface="Armata"/>
                <a:cs typeface="Armata"/>
                <a:sym typeface="Armata"/>
              </a:rPr>
              <a:t>  </a:t>
            </a:r>
            <a:r>
              <a:rPr b="1" lang="en" sz="2400">
                <a:solidFill>
                  <a:srgbClr val="23407D"/>
                </a:solidFill>
                <a:highlight>
                  <a:schemeClr val="lt2"/>
                </a:highlight>
                <a:latin typeface="Armata"/>
                <a:ea typeface="Armata"/>
                <a:cs typeface="Armata"/>
                <a:sym typeface="Armata"/>
              </a:rPr>
              <a:t>Council Member </a:t>
            </a:r>
            <a:r>
              <a:rPr b="1" lang="en" sz="2400">
                <a:solidFill>
                  <a:srgbClr val="23407D"/>
                </a:solidFill>
                <a:highlight>
                  <a:schemeClr val="lt2"/>
                </a:highlight>
                <a:latin typeface="Armata"/>
                <a:ea typeface="Armata"/>
                <a:cs typeface="Armata"/>
                <a:sym typeface="Armata"/>
              </a:rPr>
              <a:t>Alexa Avilés and </a:t>
            </a:r>
            <a:endParaRPr b="1" sz="2400">
              <a:solidFill>
                <a:srgbClr val="23407D"/>
              </a:solidFill>
              <a:highlight>
                <a:schemeClr val="lt2"/>
              </a:highlight>
              <a:latin typeface="Armata"/>
              <a:ea typeface="Armata"/>
              <a:cs typeface="Armata"/>
              <a:sym typeface="Armata"/>
            </a:endParaRPr>
          </a:p>
          <a:p>
            <a:pPr indent="0" lvl="0" marL="0" rtl="0" algn="l">
              <a:spcBef>
                <a:spcPts val="0"/>
              </a:spcBef>
              <a:spcAft>
                <a:spcPts val="0"/>
              </a:spcAft>
              <a:buNone/>
            </a:pPr>
            <a:r>
              <a:rPr b="1" lang="en" sz="2400">
                <a:solidFill>
                  <a:srgbClr val="23407D"/>
                </a:solidFill>
                <a:highlight>
                  <a:schemeClr val="lt2"/>
                </a:highlight>
                <a:latin typeface="Armata"/>
                <a:ea typeface="Armata"/>
                <a:cs typeface="Armata"/>
                <a:sym typeface="Armata"/>
              </a:rPr>
              <a:t>  The Last Mile Coalition</a:t>
            </a:r>
            <a:endParaRPr b="1" sz="2400">
              <a:solidFill>
                <a:srgbClr val="23407D"/>
              </a:solidFill>
              <a:highlight>
                <a:schemeClr val="lt2"/>
              </a:highlight>
              <a:latin typeface="Armata"/>
              <a:ea typeface="Armata"/>
              <a:cs typeface="Armata"/>
              <a:sym typeface="Armata"/>
            </a:endParaRPr>
          </a:p>
        </p:txBody>
      </p:sp>
      <p:pic>
        <p:nvPicPr>
          <p:cNvPr id="56" name="Google Shape;56;p13"/>
          <p:cNvPicPr preferRelativeResize="0"/>
          <p:nvPr/>
        </p:nvPicPr>
        <p:blipFill rotWithShape="1">
          <a:blip r:embed="rId3">
            <a:alphaModFix/>
          </a:blip>
          <a:srcRect b="0" l="0" r="0" t="40582"/>
          <a:stretch/>
        </p:blipFill>
        <p:spPr>
          <a:xfrm>
            <a:off x="8419600" y="4713075"/>
            <a:ext cx="724400" cy="430425"/>
          </a:xfrm>
          <a:prstGeom prst="rect">
            <a:avLst/>
          </a:prstGeom>
          <a:noFill/>
          <a:ln>
            <a:noFill/>
          </a:ln>
        </p:spPr>
      </p:pic>
      <p:sp>
        <p:nvSpPr>
          <p:cNvPr id="57" name="Google Shape;57;p13"/>
          <p:cNvSpPr txBox="1"/>
          <p:nvPr/>
        </p:nvSpPr>
        <p:spPr>
          <a:xfrm>
            <a:off x="81700" y="4650900"/>
            <a:ext cx="4490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23407D"/>
                </a:solidFill>
                <a:latin typeface="Archivo"/>
                <a:ea typeface="Archivo"/>
                <a:cs typeface="Archivo"/>
                <a:sym typeface="Archivo"/>
              </a:rPr>
              <a:t>NOTE: This is a public awareness document and does not constitute an endorsement of any of the text amendments included in City of Yes.</a:t>
            </a:r>
            <a:endParaRPr b="1" sz="1000">
              <a:solidFill>
                <a:srgbClr val="23407D"/>
              </a:solidFill>
              <a:latin typeface="Archivo"/>
              <a:ea typeface="Archivo"/>
              <a:cs typeface="Archivo"/>
              <a:sym typeface="Archiv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1"/>
        </a:solid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4779000" cy="572700"/>
          </a:xfrm>
          <a:prstGeom prst="rect">
            <a:avLst/>
          </a:prstGeom>
          <a:solidFill>
            <a:srgbClr val="23407D"/>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9E1"/>
                </a:solidFill>
                <a:latin typeface="Archivo"/>
                <a:ea typeface="Archivo"/>
                <a:cs typeface="Archivo"/>
                <a:sym typeface="Archivo"/>
              </a:rPr>
              <a:t>REMEMBER: </a:t>
            </a:r>
            <a:r>
              <a:rPr b="1" lang="en">
                <a:solidFill>
                  <a:srgbClr val="FFF9E1"/>
                </a:solidFill>
                <a:latin typeface="Archivo"/>
                <a:ea typeface="Archivo"/>
                <a:cs typeface="Archivo"/>
                <a:sym typeface="Archivo"/>
              </a:rPr>
              <a:t>THIS ISN’T NEW</a:t>
            </a:r>
            <a:endParaRPr b="1">
              <a:solidFill>
                <a:srgbClr val="FFF9E1"/>
              </a:solidFill>
              <a:latin typeface="Archivo"/>
              <a:ea typeface="Archivo"/>
              <a:cs typeface="Archivo"/>
              <a:sym typeface="Archivo"/>
            </a:endParaRPr>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rmata"/>
                <a:ea typeface="Armata"/>
                <a:cs typeface="Armata"/>
                <a:sym typeface="Armata"/>
              </a:rPr>
              <a:t>Work that’s been done in other municipalities</a:t>
            </a:r>
            <a:endParaRPr>
              <a:solidFill>
                <a:schemeClr val="dk1"/>
              </a:solidFill>
              <a:latin typeface="Armata"/>
              <a:ea typeface="Armata"/>
              <a:cs typeface="Armata"/>
              <a:sym typeface="Armata"/>
            </a:endParaRPr>
          </a:p>
          <a:p>
            <a:pPr indent="-342900" lvl="0" marL="457200" rtl="0" algn="l">
              <a:spcBef>
                <a:spcPts val="1200"/>
              </a:spcBef>
              <a:spcAft>
                <a:spcPts val="0"/>
              </a:spcAft>
              <a:buClr>
                <a:schemeClr val="dk1"/>
              </a:buClr>
              <a:buSzPts val="1800"/>
              <a:buFont typeface="Armata"/>
              <a:buChar char="●"/>
            </a:pPr>
            <a:r>
              <a:rPr lang="en" u="sng">
                <a:solidFill>
                  <a:schemeClr val="hlink"/>
                </a:solidFill>
                <a:latin typeface="Armata"/>
                <a:ea typeface="Armata"/>
                <a:cs typeface="Armata"/>
                <a:sym typeface="Armata"/>
                <a:hlinkClick r:id="rId3"/>
              </a:rPr>
              <a:t>Buffalo, NY</a:t>
            </a:r>
            <a:endParaRPr>
              <a:solidFill>
                <a:schemeClr val="dk1"/>
              </a:solidFill>
              <a:latin typeface="Armata"/>
              <a:ea typeface="Armata"/>
              <a:cs typeface="Armata"/>
              <a:sym typeface="Armata"/>
            </a:endParaRPr>
          </a:p>
          <a:p>
            <a:pPr indent="-342900" lvl="0" marL="457200" rtl="0" algn="l">
              <a:spcBef>
                <a:spcPts val="0"/>
              </a:spcBef>
              <a:spcAft>
                <a:spcPts val="0"/>
              </a:spcAft>
              <a:buClr>
                <a:schemeClr val="dk1"/>
              </a:buClr>
              <a:buSzPts val="1800"/>
              <a:buFont typeface="Armata"/>
              <a:buChar char="●"/>
            </a:pPr>
            <a:r>
              <a:rPr lang="en" u="sng">
                <a:solidFill>
                  <a:schemeClr val="hlink"/>
                </a:solidFill>
                <a:latin typeface="Armata"/>
                <a:ea typeface="Armata"/>
                <a:cs typeface="Armata"/>
                <a:sym typeface="Armata"/>
                <a:hlinkClick r:id="rId4"/>
              </a:rPr>
              <a:t>Township of Bridgewater, NJ</a:t>
            </a:r>
            <a:endParaRPr>
              <a:solidFill>
                <a:schemeClr val="dk1"/>
              </a:solidFill>
              <a:latin typeface="Armata"/>
              <a:ea typeface="Armata"/>
              <a:cs typeface="Armata"/>
              <a:sym typeface="Armata"/>
            </a:endParaRPr>
          </a:p>
          <a:p>
            <a:pPr indent="-342900" lvl="0" marL="457200" rtl="0" algn="l">
              <a:spcBef>
                <a:spcPts val="0"/>
              </a:spcBef>
              <a:spcAft>
                <a:spcPts val="0"/>
              </a:spcAft>
              <a:buClr>
                <a:schemeClr val="dk1"/>
              </a:buClr>
              <a:buSzPts val="1800"/>
              <a:buFont typeface="Armata"/>
              <a:buChar char="●"/>
            </a:pPr>
            <a:r>
              <a:rPr lang="en" u="sng">
                <a:solidFill>
                  <a:schemeClr val="hlink"/>
                </a:solidFill>
                <a:latin typeface="Armata"/>
                <a:ea typeface="Armata"/>
                <a:cs typeface="Armata"/>
                <a:sym typeface="Armata"/>
                <a:hlinkClick r:id="rId5"/>
              </a:rPr>
              <a:t>Branchburg, NJ</a:t>
            </a:r>
            <a:endParaRPr>
              <a:solidFill>
                <a:schemeClr val="dk1"/>
              </a:solidFill>
              <a:latin typeface="Armata"/>
              <a:ea typeface="Armata"/>
              <a:cs typeface="Armata"/>
              <a:sym typeface="Armata"/>
            </a:endParaRPr>
          </a:p>
          <a:p>
            <a:pPr indent="-342900" lvl="0" marL="457200" rtl="0" algn="l">
              <a:spcBef>
                <a:spcPts val="0"/>
              </a:spcBef>
              <a:spcAft>
                <a:spcPts val="0"/>
              </a:spcAft>
              <a:buClr>
                <a:schemeClr val="dk1"/>
              </a:buClr>
              <a:buSzPts val="1800"/>
              <a:buFont typeface="Armata"/>
              <a:buChar char="●"/>
            </a:pPr>
            <a:r>
              <a:rPr lang="en" u="sng">
                <a:solidFill>
                  <a:schemeClr val="hlink"/>
                </a:solidFill>
                <a:latin typeface="Armata"/>
                <a:ea typeface="Armata"/>
                <a:cs typeface="Armata"/>
                <a:sym typeface="Armata"/>
                <a:hlinkClick r:id="rId6"/>
              </a:rPr>
              <a:t>Windsor, CT</a:t>
            </a:r>
            <a:endParaRPr>
              <a:solidFill>
                <a:schemeClr val="dk1"/>
              </a:solidFill>
              <a:latin typeface="Armata"/>
              <a:ea typeface="Armata"/>
              <a:cs typeface="Armata"/>
              <a:sym typeface="Armata"/>
            </a:endParaRPr>
          </a:p>
          <a:p>
            <a:pPr indent="-342900" lvl="0" marL="457200" rtl="0" algn="l">
              <a:spcBef>
                <a:spcPts val="0"/>
              </a:spcBef>
              <a:spcAft>
                <a:spcPts val="0"/>
              </a:spcAft>
              <a:buClr>
                <a:schemeClr val="dk1"/>
              </a:buClr>
              <a:buSzPts val="1800"/>
              <a:buFont typeface="Armata"/>
              <a:buChar char="●"/>
            </a:pPr>
            <a:r>
              <a:rPr lang="en" u="sng">
                <a:solidFill>
                  <a:schemeClr val="hlink"/>
                </a:solidFill>
                <a:latin typeface="Armata"/>
                <a:ea typeface="Armata"/>
                <a:cs typeface="Armata"/>
                <a:sym typeface="Armata"/>
                <a:hlinkClick r:id="rId7"/>
              </a:rPr>
              <a:t>Newton, MA (pending)</a:t>
            </a:r>
            <a:endParaRPr>
              <a:solidFill>
                <a:schemeClr val="dk1"/>
              </a:solidFill>
              <a:latin typeface="Armata"/>
              <a:ea typeface="Armata"/>
              <a:cs typeface="Armata"/>
              <a:sym typeface="Armata"/>
            </a:endParaRPr>
          </a:p>
          <a:p>
            <a:pPr indent="-342900" lvl="0" marL="457200" rtl="0" algn="l">
              <a:spcBef>
                <a:spcPts val="0"/>
              </a:spcBef>
              <a:spcAft>
                <a:spcPts val="0"/>
              </a:spcAft>
              <a:buClr>
                <a:schemeClr val="dk1"/>
              </a:buClr>
              <a:buSzPts val="1800"/>
              <a:buFont typeface="Armata"/>
              <a:buChar char="●"/>
            </a:pPr>
            <a:r>
              <a:rPr lang="en" u="sng">
                <a:solidFill>
                  <a:schemeClr val="hlink"/>
                </a:solidFill>
                <a:latin typeface="Armata"/>
                <a:ea typeface="Armata"/>
                <a:cs typeface="Armata"/>
                <a:sym typeface="Armata"/>
                <a:hlinkClick r:id="rId8"/>
              </a:rPr>
              <a:t>Hanover, PA</a:t>
            </a:r>
            <a:endParaRPr>
              <a:solidFill>
                <a:schemeClr val="dk1"/>
              </a:solidFill>
              <a:latin typeface="Armata"/>
              <a:ea typeface="Armata"/>
              <a:cs typeface="Armata"/>
              <a:sym typeface="Armata"/>
            </a:endParaRPr>
          </a:p>
          <a:p>
            <a:pPr indent="-342900" lvl="0" marL="457200" rtl="0" algn="l">
              <a:spcBef>
                <a:spcPts val="0"/>
              </a:spcBef>
              <a:spcAft>
                <a:spcPts val="0"/>
              </a:spcAft>
              <a:buClr>
                <a:schemeClr val="dk1"/>
              </a:buClr>
              <a:buSzPts val="1800"/>
              <a:buFont typeface="Armata"/>
              <a:buChar char="●"/>
            </a:pPr>
            <a:r>
              <a:rPr lang="en" u="sng">
                <a:solidFill>
                  <a:schemeClr val="hlink"/>
                </a:solidFill>
                <a:latin typeface="Armata"/>
                <a:ea typeface="Armata"/>
                <a:cs typeface="Armata"/>
                <a:sym typeface="Armata"/>
                <a:hlinkClick r:id="rId9"/>
              </a:rPr>
              <a:t>San Francisco, CA</a:t>
            </a:r>
            <a:endParaRPr>
              <a:solidFill>
                <a:schemeClr val="dk1"/>
              </a:solidFill>
              <a:latin typeface="Armata"/>
              <a:ea typeface="Armata"/>
              <a:cs typeface="Armata"/>
              <a:sym typeface="Armata"/>
            </a:endParaRPr>
          </a:p>
          <a:p>
            <a:pPr indent="-342900" lvl="0" marL="457200" rtl="0" algn="l">
              <a:spcBef>
                <a:spcPts val="0"/>
              </a:spcBef>
              <a:spcAft>
                <a:spcPts val="0"/>
              </a:spcAft>
              <a:buClr>
                <a:schemeClr val="dk1"/>
              </a:buClr>
              <a:buSzPts val="1800"/>
              <a:buFont typeface="Armata"/>
              <a:buChar char="●"/>
            </a:pPr>
            <a:r>
              <a:rPr lang="en">
                <a:solidFill>
                  <a:schemeClr val="dk1"/>
                </a:solidFill>
                <a:latin typeface="Armata"/>
                <a:ea typeface="Armata"/>
                <a:cs typeface="Armata"/>
                <a:sym typeface="Armata"/>
              </a:rPr>
              <a:t>Vancouver, WA</a:t>
            </a:r>
            <a:endParaRPr>
              <a:solidFill>
                <a:schemeClr val="dk1"/>
              </a:solidFill>
              <a:latin typeface="Armata"/>
              <a:ea typeface="Armata"/>
              <a:cs typeface="Armata"/>
              <a:sym typeface="Armata"/>
            </a:endParaRPr>
          </a:p>
          <a:p>
            <a:pPr indent="-342900" lvl="0" marL="457200" rtl="0" algn="l">
              <a:spcBef>
                <a:spcPts val="0"/>
              </a:spcBef>
              <a:spcAft>
                <a:spcPts val="0"/>
              </a:spcAft>
              <a:buClr>
                <a:schemeClr val="dk1"/>
              </a:buClr>
              <a:buSzPts val="1800"/>
              <a:buFont typeface="Armata"/>
              <a:buChar char="●"/>
            </a:pPr>
            <a:r>
              <a:rPr lang="en">
                <a:solidFill>
                  <a:schemeClr val="dk1"/>
                </a:solidFill>
                <a:latin typeface="Armata"/>
                <a:ea typeface="Armata"/>
                <a:cs typeface="Armata"/>
                <a:sym typeface="Armata"/>
              </a:rPr>
              <a:t>New Jersey State</a:t>
            </a:r>
            <a:endParaRPr>
              <a:solidFill>
                <a:schemeClr val="dk1"/>
              </a:solidFill>
              <a:latin typeface="Armata"/>
              <a:ea typeface="Armata"/>
              <a:cs typeface="Armata"/>
              <a:sym typeface="Armat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407D"/>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87775" y="3644263"/>
            <a:ext cx="2788500" cy="572700"/>
          </a:xfrm>
          <a:prstGeom prst="rect">
            <a:avLst/>
          </a:prstGeom>
          <a:solidFill>
            <a:srgbClr val="FFF9E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23407D"/>
                </a:solidFill>
              </a:rPr>
              <a:t>Current IBZ Map</a:t>
            </a:r>
            <a:endParaRPr b="1">
              <a:solidFill>
                <a:srgbClr val="23407D"/>
              </a:solidFill>
            </a:endParaRPr>
          </a:p>
        </p:txBody>
      </p:sp>
      <p:pic>
        <p:nvPicPr>
          <p:cNvPr id="63" name="Google Shape;63;p14"/>
          <p:cNvPicPr preferRelativeResize="0"/>
          <p:nvPr/>
        </p:nvPicPr>
        <p:blipFill>
          <a:blip r:embed="rId3">
            <a:alphaModFix/>
          </a:blip>
          <a:stretch>
            <a:fillRect/>
          </a:stretch>
        </p:blipFill>
        <p:spPr>
          <a:xfrm>
            <a:off x="11022549" y="2030825"/>
            <a:ext cx="2486174" cy="2647675"/>
          </a:xfrm>
          <a:prstGeom prst="rect">
            <a:avLst/>
          </a:prstGeom>
          <a:noFill/>
          <a:ln>
            <a:noFill/>
          </a:ln>
        </p:spPr>
      </p:pic>
      <p:pic>
        <p:nvPicPr>
          <p:cNvPr id="64" name="Google Shape;64;p14"/>
          <p:cNvPicPr preferRelativeResize="0"/>
          <p:nvPr/>
        </p:nvPicPr>
        <p:blipFill>
          <a:blip r:embed="rId4">
            <a:alphaModFix/>
          </a:blip>
          <a:stretch>
            <a:fillRect/>
          </a:stretch>
        </p:blipFill>
        <p:spPr>
          <a:xfrm>
            <a:off x="3642550" y="-75262"/>
            <a:ext cx="3213099" cy="5294024"/>
          </a:xfrm>
          <a:prstGeom prst="rect">
            <a:avLst/>
          </a:prstGeom>
          <a:noFill/>
          <a:ln>
            <a:noFill/>
          </a:ln>
        </p:spPr>
      </p:pic>
      <p:cxnSp>
        <p:nvCxnSpPr>
          <p:cNvPr id="65" name="Google Shape;65;p14"/>
          <p:cNvCxnSpPr/>
          <p:nvPr/>
        </p:nvCxnSpPr>
        <p:spPr>
          <a:xfrm>
            <a:off x="613525" y="4369750"/>
            <a:ext cx="2337000" cy="0"/>
          </a:xfrm>
          <a:prstGeom prst="straightConnector1">
            <a:avLst/>
          </a:prstGeom>
          <a:noFill/>
          <a:ln cap="flat" cmpd="sng" w="9525">
            <a:solidFill>
              <a:srgbClr val="FFF9E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1"/>
        </a:solidFill>
      </p:bgPr>
    </p:bg>
    <p:spTree>
      <p:nvGrpSpPr>
        <p:cNvPr id="69" name="Shape 69"/>
        <p:cNvGrpSpPr/>
        <p:nvPr/>
      </p:nvGrpSpPr>
      <p:grpSpPr>
        <a:xfrm>
          <a:off x="0" y="0"/>
          <a:ext cx="0" cy="0"/>
          <a:chOff x="0" y="0"/>
          <a:chExt cx="0" cy="0"/>
        </a:xfrm>
      </p:grpSpPr>
      <p:sp>
        <p:nvSpPr>
          <p:cNvPr id="70" name="Google Shape;70;p15"/>
          <p:cNvSpPr/>
          <p:nvPr/>
        </p:nvSpPr>
        <p:spPr>
          <a:xfrm rot="10800000">
            <a:off x="-978900" y="-175"/>
            <a:ext cx="10122900" cy="5468100"/>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1" name="Google Shape;71;p15"/>
          <p:cNvPicPr preferRelativeResize="0"/>
          <p:nvPr/>
        </p:nvPicPr>
        <p:blipFill>
          <a:blip r:embed="rId3">
            <a:alphaModFix/>
          </a:blip>
          <a:stretch>
            <a:fillRect/>
          </a:stretch>
        </p:blipFill>
        <p:spPr>
          <a:xfrm>
            <a:off x="3655550" y="817950"/>
            <a:ext cx="5072200" cy="3920549"/>
          </a:xfrm>
          <a:prstGeom prst="rect">
            <a:avLst/>
          </a:prstGeom>
          <a:noFill/>
          <a:ln>
            <a:noFill/>
          </a:ln>
        </p:spPr>
      </p:pic>
      <p:sp>
        <p:nvSpPr>
          <p:cNvPr id="72" name="Google Shape;72;p15"/>
          <p:cNvSpPr txBox="1"/>
          <p:nvPr>
            <p:ph type="title"/>
          </p:nvPr>
        </p:nvSpPr>
        <p:spPr>
          <a:xfrm>
            <a:off x="116150" y="103500"/>
            <a:ext cx="5234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Archivo"/>
                <a:ea typeface="Archivo"/>
                <a:cs typeface="Archivo"/>
                <a:sym typeface="Archivo"/>
              </a:rPr>
              <a:t>Snapshot | </a:t>
            </a:r>
            <a:r>
              <a:rPr lang="en">
                <a:latin typeface="Archivo"/>
                <a:ea typeface="Archivo"/>
                <a:cs typeface="Archivo"/>
                <a:sym typeface="Archivo"/>
              </a:rPr>
              <a:t>Citywide</a:t>
            </a:r>
            <a:endParaRPr>
              <a:latin typeface="Archivo"/>
              <a:ea typeface="Archivo"/>
              <a:cs typeface="Archivo"/>
              <a:sym typeface="Archivo"/>
            </a:endParaRPr>
          </a:p>
        </p:txBody>
      </p:sp>
      <p:sp>
        <p:nvSpPr>
          <p:cNvPr id="73" name="Google Shape;73;p15"/>
          <p:cNvSpPr txBox="1"/>
          <p:nvPr/>
        </p:nvSpPr>
        <p:spPr>
          <a:xfrm>
            <a:off x="141750" y="698625"/>
            <a:ext cx="3270300" cy="422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500">
                <a:solidFill>
                  <a:schemeClr val="dk1"/>
                </a:solidFill>
                <a:latin typeface="Archivo"/>
                <a:ea typeface="Archivo"/>
                <a:cs typeface="Archivo"/>
                <a:sym typeface="Archivo"/>
              </a:rPr>
              <a:t>Brooklyn</a:t>
            </a:r>
            <a:r>
              <a:rPr lang="en" sz="1500">
                <a:solidFill>
                  <a:schemeClr val="dk1"/>
                </a:solidFill>
                <a:latin typeface="Archivo"/>
                <a:ea typeface="Archivo"/>
                <a:cs typeface="Archivo"/>
                <a:sym typeface="Archivo"/>
              </a:rPr>
              <a:t>: Brooklyn Navy Yard, East New York, Flatlands-Fairfield, Greenpoint-Williamsburg, North Brooklyn, Southwest Brooklyn</a:t>
            </a:r>
            <a:endParaRPr sz="1500">
              <a:solidFill>
                <a:schemeClr val="dk1"/>
              </a:solidFill>
              <a:latin typeface="Archivo"/>
              <a:ea typeface="Archivo"/>
              <a:cs typeface="Archivo"/>
              <a:sym typeface="Archivo"/>
            </a:endParaRPr>
          </a:p>
          <a:p>
            <a:pPr indent="0" lvl="0" marL="0" rtl="0" algn="l">
              <a:lnSpc>
                <a:spcPct val="115000"/>
              </a:lnSpc>
              <a:spcBef>
                <a:spcPts val="1200"/>
              </a:spcBef>
              <a:spcAft>
                <a:spcPts val="0"/>
              </a:spcAft>
              <a:buNone/>
            </a:pPr>
            <a:r>
              <a:rPr b="1" lang="en" sz="1500">
                <a:solidFill>
                  <a:schemeClr val="dk1"/>
                </a:solidFill>
                <a:latin typeface="Archivo"/>
                <a:ea typeface="Archivo"/>
                <a:cs typeface="Archivo"/>
                <a:sym typeface="Archivo"/>
              </a:rPr>
              <a:t>Bronx</a:t>
            </a:r>
            <a:r>
              <a:rPr lang="en" sz="1500">
                <a:solidFill>
                  <a:schemeClr val="dk1"/>
                </a:solidFill>
                <a:latin typeface="Archivo"/>
                <a:ea typeface="Archivo"/>
                <a:cs typeface="Archivo"/>
                <a:sym typeface="Archivo"/>
              </a:rPr>
              <a:t>: Bathgate, Eastchester, Hunts Point, Port Morris, Zerega</a:t>
            </a:r>
            <a:endParaRPr sz="1500">
              <a:solidFill>
                <a:schemeClr val="dk1"/>
              </a:solidFill>
              <a:latin typeface="Archivo"/>
              <a:ea typeface="Archivo"/>
              <a:cs typeface="Archivo"/>
              <a:sym typeface="Archivo"/>
            </a:endParaRPr>
          </a:p>
          <a:p>
            <a:pPr indent="0" lvl="0" marL="0" rtl="0" algn="l">
              <a:lnSpc>
                <a:spcPct val="115000"/>
              </a:lnSpc>
              <a:spcBef>
                <a:spcPts val="1200"/>
              </a:spcBef>
              <a:spcAft>
                <a:spcPts val="0"/>
              </a:spcAft>
              <a:buNone/>
            </a:pPr>
            <a:r>
              <a:rPr b="1" lang="en" sz="1500">
                <a:solidFill>
                  <a:schemeClr val="dk1"/>
                </a:solidFill>
                <a:latin typeface="Archivo"/>
                <a:ea typeface="Archivo"/>
                <a:cs typeface="Archivo"/>
                <a:sym typeface="Archivo"/>
              </a:rPr>
              <a:t>Queens</a:t>
            </a:r>
            <a:r>
              <a:rPr lang="en" sz="1500">
                <a:solidFill>
                  <a:schemeClr val="dk1"/>
                </a:solidFill>
                <a:latin typeface="Archivo"/>
                <a:ea typeface="Archivo"/>
                <a:cs typeface="Archivo"/>
                <a:sym typeface="Archivo"/>
              </a:rPr>
              <a:t>: Jamaica, JFK Industrial Corridor, Long Island City, Maspeth,. Ridgeway/SoMA, Steinway, Woodside</a:t>
            </a:r>
            <a:endParaRPr sz="1500">
              <a:solidFill>
                <a:schemeClr val="dk1"/>
              </a:solidFill>
              <a:latin typeface="Archivo"/>
              <a:ea typeface="Archivo"/>
              <a:cs typeface="Archivo"/>
              <a:sym typeface="Archivo"/>
            </a:endParaRPr>
          </a:p>
          <a:p>
            <a:pPr indent="0" lvl="0" marL="0" rtl="0" algn="l">
              <a:lnSpc>
                <a:spcPct val="115000"/>
              </a:lnSpc>
              <a:spcBef>
                <a:spcPts val="1200"/>
              </a:spcBef>
              <a:spcAft>
                <a:spcPts val="0"/>
              </a:spcAft>
              <a:buNone/>
            </a:pPr>
            <a:r>
              <a:rPr b="1" lang="en" sz="1500">
                <a:solidFill>
                  <a:schemeClr val="dk1"/>
                </a:solidFill>
                <a:latin typeface="Archivo"/>
                <a:ea typeface="Archivo"/>
                <a:cs typeface="Archivo"/>
                <a:sym typeface="Archivo"/>
              </a:rPr>
              <a:t>Staten Island</a:t>
            </a:r>
            <a:r>
              <a:rPr lang="en" sz="1500">
                <a:solidFill>
                  <a:schemeClr val="dk1"/>
                </a:solidFill>
                <a:latin typeface="Archivo"/>
                <a:ea typeface="Archivo"/>
                <a:cs typeface="Archivo"/>
                <a:sym typeface="Archivo"/>
              </a:rPr>
              <a:t>:  North Shore, Rossville, West Shore</a:t>
            </a:r>
            <a:endParaRPr sz="1500">
              <a:solidFill>
                <a:schemeClr val="dk1"/>
              </a:solidFill>
              <a:latin typeface="Archivo"/>
              <a:ea typeface="Archivo"/>
              <a:cs typeface="Archivo"/>
              <a:sym typeface="Archivo"/>
            </a:endParaRPr>
          </a:p>
          <a:p>
            <a:pPr indent="0" lvl="0" marL="0" rtl="0" algn="l">
              <a:spcBef>
                <a:spcPts val="1200"/>
              </a:spcBef>
              <a:spcAft>
                <a:spcPts val="0"/>
              </a:spcAft>
              <a:buNone/>
            </a:pPr>
            <a:r>
              <a:t/>
            </a:r>
            <a:endParaRPr sz="1800">
              <a:solidFill>
                <a:schemeClr val="dk2"/>
              </a:solidFill>
            </a:endParaRPr>
          </a:p>
        </p:txBody>
      </p:sp>
      <p:cxnSp>
        <p:nvCxnSpPr>
          <p:cNvPr id="74" name="Google Shape;74;p15"/>
          <p:cNvCxnSpPr/>
          <p:nvPr/>
        </p:nvCxnSpPr>
        <p:spPr>
          <a:xfrm flipH="1" rot="10800000">
            <a:off x="395700" y="618050"/>
            <a:ext cx="2392200" cy="1110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1"/>
        </a:solid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207275" y="166525"/>
            <a:ext cx="5234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Archivo"/>
                <a:ea typeface="Archivo"/>
                <a:cs typeface="Archivo"/>
                <a:sym typeface="Archivo"/>
              </a:rPr>
              <a:t>Snapshot | </a:t>
            </a:r>
            <a:r>
              <a:rPr lang="en">
                <a:latin typeface="Archivo"/>
                <a:ea typeface="Archivo"/>
                <a:cs typeface="Archivo"/>
                <a:sym typeface="Archivo"/>
              </a:rPr>
              <a:t>D38 Last Mile Facilities</a:t>
            </a:r>
            <a:endParaRPr>
              <a:latin typeface="Archivo"/>
              <a:ea typeface="Archivo"/>
              <a:cs typeface="Archivo"/>
              <a:sym typeface="Archivo"/>
            </a:endParaRPr>
          </a:p>
        </p:txBody>
      </p:sp>
      <p:pic>
        <p:nvPicPr>
          <p:cNvPr id="80" name="Google Shape;80;p16"/>
          <p:cNvPicPr preferRelativeResize="0"/>
          <p:nvPr/>
        </p:nvPicPr>
        <p:blipFill>
          <a:blip r:embed="rId3">
            <a:alphaModFix/>
          </a:blip>
          <a:stretch>
            <a:fillRect/>
          </a:stretch>
        </p:blipFill>
        <p:spPr>
          <a:xfrm>
            <a:off x="207275" y="869925"/>
            <a:ext cx="5969750" cy="3820975"/>
          </a:xfrm>
          <a:prstGeom prst="rect">
            <a:avLst/>
          </a:prstGeom>
          <a:noFill/>
          <a:ln>
            <a:noFill/>
          </a:ln>
        </p:spPr>
      </p:pic>
      <p:sp>
        <p:nvSpPr>
          <p:cNvPr id="81" name="Google Shape;81;p16"/>
          <p:cNvSpPr txBox="1"/>
          <p:nvPr/>
        </p:nvSpPr>
        <p:spPr>
          <a:xfrm>
            <a:off x="6405450" y="535425"/>
            <a:ext cx="2471700" cy="44931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Clr>
                <a:schemeClr val="dk1"/>
              </a:buClr>
              <a:buSzPts val="1200"/>
              <a:buAutoNum type="arabicParenR"/>
            </a:pPr>
            <a:r>
              <a:rPr lang="en" sz="1200">
                <a:solidFill>
                  <a:schemeClr val="dk1"/>
                </a:solidFill>
              </a:rPr>
              <a:t>Amazon – 640 Columbia St – </a:t>
            </a:r>
            <a:r>
              <a:rPr b="1" lang="en" sz="1200">
                <a:solidFill>
                  <a:schemeClr val="dk1"/>
                </a:solidFill>
              </a:rPr>
              <a:t>approximately 400,000sf</a:t>
            </a:r>
            <a:endParaRPr b="1" sz="1200">
              <a:solidFill>
                <a:schemeClr val="dk1"/>
              </a:solidFill>
            </a:endParaRPr>
          </a:p>
          <a:p>
            <a:pPr indent="-304800" lvl="0" marL="457200" rtl="0" algn="l">
              <a:lnSpc>
                <a:spcPct val="115000"/>
              </a:lnSpc>
              <a:spcBef>
                <a:spcPts val="0"/>
              </a:spcBef>
              <a:spcAft>
                <a:spcPts val="0"/>
              </a:spcAft>
              <a:buClr>
                <a:schemeClr val="dk1"/>
              </a:buClr>
              <a:buSzPts val="1200"/>
              <a:buAutoNum type="arabicParenR"/>
            </a:pPr>
            <a:r>
              <a:rPr lang="en" sz="1200">
                <a:solidFill>
                  <a:schemeClr val="dk1"/>
                </a:solidFill>
              </a:rPr>
              <a:t>Amazon – 280 Richards St – </a:t>
            </a:r>
            <a:r>
              <a:rPr b="1" lang="en" sz="1200">
                <a:solidFill>
                  <a:schemeClr val="dk1"/>
                </a:solidFill>
              </a:rPr>
              <a:t>approximately 320,000sf</a:t>
            </a:r>
            <a:endParaRPr b="1" sz="1200">
              <a:solidFill>
                <a:schemeClr val="dk1"/>
              </a:solidFill>
            </a:endParaRPr>
          </a:p>
          <a:p>
            <a:pPr indent="-304800" lvl="0" marL="457200" rtl="0" algn="l">
              <a:lnSpc>
                <a:spcPct val="115000"/>
              </a:lnSpc>
              <a:spcBef>
                <a:spcPts val="0"/>
              </a:spcBef>
              <a:spcAft>
                <a:spcPts val="0"/>
              </a:spcAft>
              <a:buClr>
                <a:schemeClr val="dk1"/>
              </a:buClr>
              <a:buSzPts val="1200"/>
              <a:buAutoNum type="arabicParenR"/>
            </a:pPr>
            <a:r>
              <a:rPr lang="en" sz="1200">
                <a:solidFill>
                  <a:schemeClr val="dk1"/>
                </a:solidFill>
              </a:rPr>
              <a:t>UPS – Valentino Pier – </a:t>
            </a:r>
            <a:r>
              <a:rPr b="1" lang="en" sz="1200">
                <a:solidFill>
                  <a:schemeClr val="dk1"/>
                </a:solidFill>
              </a:rPr>
              <a:t>1,200,000sf</a:t>
            </a:r>
            <a:endParaRPr b="1" sz="1200">
              <a:solidFill>
                <a:schemeClr val="dk1"/>
              </a:solidFill>
            </a:endParaRPr>
          </a:p>
          <a:p>
            <a:pPr indent="-304800" lvl="0" marL="457200" rtl="0" algn="l">
              <a:lnSpc>
                <a:spcPct val="115000"/>
              </a:lnSpc>
              <a:spcBef>
                <a:spcPts val="0"/>
              </a:spcBef>
              <a:spcAft>
                <a:spcPts val="0"/>
              </a:spcAft>
              <a:buClr>
                <a:schemeClr val="dk1"/>
              </a:buClr>
              <a:buSzPts val="1200"/>
              <a:buAutoNum type="arabicParenR"/>
            </a:pPr>
            <a:r>
              <a:rPr lang="en" sz="1200">
                <a:solidFill>
                  <a:schemeClr val="dk1"/>
                </a:solidFill>
              </a:rPr>
              <a:t>Buckeye Terminal/RXR (development in progress) – Court Street – </a:t>
            </a:r>
            <a:r>
              <a:rPr b="1" lang="en" sz="1200">
                <a:solidFill>
                  <a:schemeClr val="dk1"/>
                </a:solidFill>
              </a:rPr>
              <a:t>850,000sf</a:t>
            </a:r>
            <a:endParaRPr b="1" sz="1200">
              <a:solidFill>
                <a:schemeClr val="dk1"/>
              </a:solidFill>
            </a:endParaRPr>
          </a:p>
          <a:p>
            <a:pPr indent="-304800" lvl="0" marL="457200" rtl="0" algn="l">
              <a:lnSpc>
                <a:spcPct val="115000"/>
              </a:lnSpc>
              <a:spcBef>
                <a:spcPts val="0"/>
              </a:spcBef>
              <a:spcAft>
                <a:spcPts val="0"/>
              </a:spcAft>
              <a:buClr>
                <a:schemeClr val="dk1"/>
              </a:buClr>
              <a:buSzPts val="1200"/>
              <a:buAutoNum type="arabicParenR"/>
            </a:pPr>
            <a:r>
              <a:rPr lang="en" sz="1200" u="sng">
                <a:solidFill>
                  <a:schemeClr val="hlink"/>
                </a:solidFill>
                <a:hlinkClick r:id="rId4"/>
              </a:rPr>
              <a:t>659 Smith St</a:t>
            </a:r>
            <a:r>
              <a:rPr lang="en" sz="1200">
                <a:solidFill>
                  <a:schemeClr val="dk1"/>
                </a:solidFill>
              </a:rPr>
              <a:t> – proposed – </a:t>
            </a:r>
            <a:r>
              <a:rPr b="1" lang="en" sz="1200">
                <a:solidFill>
                  <a:schemeClr val="dk1"/>
                </a:solidFill>
              </a:rPr>
              <a:t>168,000sf</a:t>
            </a:r>
            <a:endParaRPr b="1" sz="1200">
              <a:solidFill>
                <a:schemeClr val="dk1"/>
              </a:solidFill>
            </a:endParaRPr>
          </a:p>
          <a:p>
            <a:pPr indent="-304800" lvl="0" marL="457200" rtl="0" algn="l">
              <a:lnSpc>
                <a:spcPct val="115000"/>
              </a:lnSpc>
              <a:spcBef>
                <a:spcPts val="0"/>
              </a:spcBef>
              <a:spcAft>
                <a:spcPts val="0"/>
              </a:spcAft>
              <a:buClr>
                <a:schemeClr val="dk1"/>
              </a:buClr>
              <a:buSzPts val="1200"/>
              <a:buAutoNum type="arabicParenR"/>
            </a:pPr>
            <a:r>
              <a:rPr lang="en" sz="1200">
                <a:solidFill>
                  <a:schemeClr val="dk1"/>
                </a:solidFill>
              </a:rPr>
              <a:t>Amazon -</a:t>
            </a:r>
            <a:r>
              <a:rPr lang="en" sz="1200">
                <a:solidFill>
                  <a:schemeClr val="dk1"/>
                </a:solidFill>
                <a:uFill>
                  <a:noFill/>
                </a:uFill>
                <a:hlinkClick r:id="rId5">
                  <a:extLst>
                    <a:ext uri="{A12FA001-AC4F-418D-AE19-62706E023703}">
                      <ahyp:hlinkClr val="tx"/>
                    </a:ext>
                  </a:extLst>
                </a:hlinkClick>
              </a:rPr>
              <a:t> </a:t>
            </a:r>
            <a:r>
              <a:rPr lang="en" sz="1200" u="sng">
                <a:solidFill>
                  <a:schemeClr val="hlink"/>
                </a:solidFill>
                <a:hlinkClick r:id="rId6"/>
              </a:rPr>
              <a:t>55 Bay Street</a:t>
            </a:r>
            <a:r>
              <a:rPr lang="en" sz="1200">
                <a:solidFill>
                  <a:schemeClr val="dk1"/>
                </a:solidFill>
              </a:rPr>
              <a:t> – </a:t>
            </a:r>
            <a:r>
              <a:rPr b="1" lang="en" sz="1200">
                <a:solidFill>
                  <a:schemeClr val="dk1"/>
                </a:solidFill>
              </a:rPr>
              <a:t>90,000sf</a:t>
            </a:r>
            <a:endParaRPr b="1" sz="1200">
              <a:solidFill>
                <a:schemeClr val="dk1"/>
              </a:solidFill>
            </a:endParaRPr>
          </a:p>
          <a:p>
            <a:pPr indent="-304800" lvl="0" marL="457200" rtl="0" algn="l">
              <a:lnSpc>
                <a:spcPct val="115000"/>
              </a:lnSpc>
              <a:spcBef>
                <a:spcPts val="0"/>
              </a:spcBef>
              <a:spcAft>
                <a:spcPts val="0"/>
              </a:spcAft>
              <a:buClr>
                <a:schemeClr val="dk1"/>
              </a:buClr>
              <a:buSzPts val="1200"/>
              <a:buAutoNum type="arabicParenR"/>
            </a:pPr>
            <a:r>
              <a:rPr lang="en" sz="1200">
                <a:solidFill>
                  <a:schemeClr val="dk1"/>
                </a:solidFill>
              </a:rPr>
              <a:t>Dov Hertz -</a:t>
            </a:r>
            <a:r>
              <a:rPr lang="en" sz="1200">
                <a:solidFill>
                  <a:schemeClr val="dk1"/>
                </a:solidFill>
                <a:uFill>
                  <a:noFill/>
                </a:uFill>
                <a:hlinkClick r:id="rId7">
                  <a:extLst>
                    <a:ext uri="{A12FA001-AC4F-418D-AE19-62706E023703}">
                      <ahyp:hlinkClr val="tx"/>
                    </a:ext>
                  </a:extLst>
                </a:hlinkClick>
              </a:rPr>
              <a:t> </a:t>
            </a:r>
            <a:r>
              <a:rPr lang="en" sz="1200" u="sng">
                <a:solidFill>
                  <a:schemeClr val="hlink"/>
                </a:solidFill>
                <a:hlinkClick r:id="rId8"/>
              </a:rPr>
              <a:t>537-555 Columbia St</a:t>
            </a:r>
            <a:r>
              <a:rPr lang="en" sz="1200">
                <a:solidFill>
                  <a:schemeClr val="dk1"/>
                </a:solidFill>
              </a:rPr>
              <a:t> – </a:t>
            </a:r>
            <a:r>
              <a:rPr b="1" lang="en" sz="1200">
                <a:solidFill>
                  <a:schemeClr val="dk1"/>
                </a:solidFill>
              </a:rPr>
              <a:t>88,000sf</a:t>
            </a:r>
            <a:endParaRPr b="1" sz="1200">
              <a:solidFill>
                <a:schemeClr val="dk1"/>
              </a:solidFill>
            </a:endParaRPr>
          </a:p>
          <a:p>
            <a:pPr indent="-304800" lvl="0" marL="457200" rtl="0" algn="l">
              <a:lnSpc>
                <a:spcPct val="115000"/>
              </a:lnSpc>
              <a:spcBef>
                <a:spcPts val="0"/>
              </a:spcBef>
              <a:spcAft>
                <a:spcPts val="0"/>
              </a:spcAft>
              <a:buClr>
                <a:schemeClr val="dk1"/>
              </a:buClr>
              <a:buSzPts val="1200"/>
              <a:buAutoNum type="arabicParenR"/>
            </a:pPr>
            <a:r>
              <a:rPr lang="en" sz="1200">
                <a:solidFill>
                  <a:schemeClr val="dk1"/>
                </a:solidFill>
                <a:highlight>
                  <a:srgbClr val="FFFFFF"/>
                </a:highlight>
              </a:rPr>
              <a:t>Sunset Industrial Park/FedEx –</a:t>
            </a:r>
            <a:r>
              <a:rPr b="1" lang="en" sz="1200">
                <a:solidFill>
                  <a:schemeClr val="dk1"/>
                </a:solidFill>
                <a:highlight>
                  <a:srgbClr val="FFFFFF"/>
                </a:highlight>
              </a:rPr>
              <a:t> 690,000sf</a:t>
            </a:r>
            <a:endParaRPr b="1" sz="1200">
              <a:solidFill>
                <a:schemeClr val="dk1"/>
              </a:solidFill>
              <a:highlight>
                <a:srgbClr val="FFFFFF"/>
              </a:highlight>
            </a:endParaRPr>
          </a:p>
          <a:p>
            <a:pPr indent="0" lvl="0" marL="0" rtl="0" algn="l">
              <a:lnSpc>
                <a:spcPct val="115000"/>
              </a:lnSpc>
              <a:spcBef>
                <a:spcPts val="1200"/>
              </a:spcBef>
              <a:spcAft>
                <a:spcPts val="0"/>
              </a:spcAft>
              <a:buNone/>
            </a:pPr>
            <a:r>
              <a:rPr b="1" lang="en" sz="1200">
                <a:solidFill>
                  <a:schemeClr val="dk1"/>
                </a:solidFill>
                <a:highlight>
                  <a:srgbClr val="FFFFFF"/>
                </a:highlight>
              </a:rPr>
              <a:t>With more planned…</a:t>
            </a:r>
            <a:endParaRPr b="1" sz="1200">
              <a:solidFill>
                <a:schemeClr val="dk1"/>
              </a:solidFill>
              <a:highlight>
                <a:srgbClr val="FFFFFF"/>
              </a:highlight>
            </a:endParaRPr>
          </a:p>
          <a:p>
            <a:pPr indent="0" lvl="0" marL="0" rtl="0" algn="l">
              <a:spcBef>
                <a:spcPts val="1200"/>
              </a:spcBef>
              <a:spcAft>
                <a:spcPts val="0"/>
              </a:spcAft>
              <a:buNone/>
            </a:pPr>
            <a:r>
              <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1"/>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5921100" cy="572700"/>
          </a:xfrm>
          <a:prstGeom prst="rect">
            <a:avLst/>
          </a:prstGeom>
          <a:solidFill>
            <a:srgbClr val="23407D"/>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2"/>
                </a:solidFill>
                <a:latin typeface="Archivo"/>
                <a:ea typeface="Archivo"/>
                <a:cs typeface="Archivo"/>
                <a:sym typeface="Archivo"/>
              </a:rPr>
              <a:t>District 38 is an I</a:t>
            </a:r>
            <a:r>
              <a:rPr b="1" lang="en">
                <a:solidFill>
                  <a:schemeClr val="lt2"/>
                </a:solidFill>
                <a:latin typeface="Archivo"/>
                <a:ea typeface="Archivo"/>
                <a:cs typeface="Archivo"/>
                <a:sym typeface="Archivo"/>
              </a:rPr>
              <a:t>mpacted Community</a:t>
            </a:r>
            <a:endParaRPr b="1">
              <a:solidFill>
                <a:schemeClr val="lt2"/>
              </a:solidFill>
              <a:latin typeface="Archivo"/>
              <a:ea typeface="Archivo"/>
              <a:cs typeface="Archivo"/>
              <a:sym typeface="Archivo"/>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Armata"/>
              <a:buChar char="●"/>
            </a:pPr>
            <a:r>
              <a:rPr lang="en">
                <a:solidFill>
                  <a:schemeClr val="dk1"/>
                </a:solidFill>
                <a:latin typeface="Armata"/>
                <a:ea typeface="Armata"/>
                <a:cs typeface="Armata"/>
                <a:sym typeface="Armata"/>
              </a:rPr>
              <a:t>Our IBZ has a proliferation of Last Mile facilities, leading to</a:t>
            </a:r>
            <a:r>
              <a:rPr lang="en">
                <a:solidFill>
                  <a:schemeClr val="dk1"/>
                </a:solidFill>
                <a:latin typeface="Armata"/>
                <a:ea typeface="Armata"/>
                <a:cs typeface="Armata"/>
                <a:sym typeface="Armata"/>
              </a:rPr>
              <a:t>:</a:t>
            </a:r>
            <a:endParaRPr>
              <a:solidFill>
                <a:schemeClr val="dk1"/>
              </a:solidFill>
              <a:latin typeface="Armata"/>
              <a:ea typeface="Armata"/>
              <a:cs typeface="Armata"/>
              <a:sym typeface="Armata"/>
            </a:endParaRPr>
          </a:p>
          <a:p>
            <a:pPr indent="-317500" lvl="1" marL="914400" rtl="0" algn="l">
              <a:spcBef>
                <a:spcPts val="0"/>
              </a:spcBef>
              <a:spcAft>
                <a:spcPts val="0"/>
              </a:spcAft>
              <a:buClr>
                <a:schemeClr val="dk1"/>
              </a:buClr>
              <a:buSzPts val="1400"/>
              <a:buFont typeface="Armata"/>
              <a:buChar char="○"/>
            </a:pPr>
            <a:r>
              <a:rPr lang="en" sz="1400">
                <a:solidFill>
                  <a:schemeClr val="dk1"/>
                </a:solidFill>
                <a:latin typeface="Armata"/>
                <a:ea typeface="Armata"/>
                <a:cs typeface="Armata"/>
                <a:sym typeface="Armata"/>
              </a:rPr>
              <a:t>Homogeneity in </a:t>
            </a:r>
            <a:r>
              <a:rPr lang="en">
                <a:solidFill>
                  <a:schemeClr val="dk1"/>
                </a:solidFill>
                <a:latin typeface="Armata"/>
                <a:ea typeface="Armata"/>
                <a:cs typeface="Armata"/>
                <a:sym typeface="Armata"/>
              </a:rPr>
              <a:t>services when usage of these spaces should reflect our</a:t>
            </a:r>
            <a:r>
              <a:rPr lang="en" sz="1400">
                <a:solidFill>
                  <a:schemeClr val="dk1"/>
                </a:solidFill>
                <a:latin typeface="Armata"/>
                <a:ea typeface="Armata"/>
                <a:cs typeface="Armata"/>
                <a:sym typeface="Armata"/>
              </a:rPr>
              <a:t> city’s diverse manufacturing needs</a:t>
            </a:r>
            <a:endParaRPr sz="1400">
              <a:solidFill>
                <a:schemeClr val="dk1"/>
              </a:solidFill>
              <a:latin typeface="Armata"/>
              <a:ea typeface="Armata"/>
              <a:cs typeface="Armata"/>
              <a:sym typeface="Armata"/>
            </a:endParaRPr>
          </a:p>
          <a:p>
            <a:pPr indent="-317500" lvl="1" marL="914400" rtl="0" algn="l">
              <a:spcBef>
                <a:spcPts val="0"/>
              </a:spcBef>
              <a:spcAft>
                <a:spcPts val="0"/>
              </a:spcAft>
              <a:buClr>
                <a:schemeClr val="dk1"/>
              </a:buClr>
              <a:buSzPts val="1400"/>
              <a:buFont typeface="Armata"/>
              <a:buChar char="○"/>
            </a:pPr>
            <a:r>
              <a:rPr lang="en" sz="1400">
                <a:solidFill>
                  <a:schemeClr val="dk1"/>
                </a:solidFill>
                <a:latin typeface="Armata"/>
                <a:ea typeface="Armata"/>
                <a:cs typeface="Armata"/>
                <a:sym typeface="Armata"/>
              </a:rPr>
              <a:t>Limited access and use of critical waterfront </a:t>
            </a:r>
            <a:endParaRPr sz="1400">
              <a:solidFill>
                <a:schemeClr val="dk1"/>
              </a:solidFill>
              <a:latin typeface="Armata"/>
              <a:ea typeface="Armata"/>
              <a:cs typeface="Armata"/>
              <a:sym typeface="Armata"/>
            </a:endParaRPr>
          </a:p>
          <a:p>
            <a:pPr indent="-317500" lvl="1" marL="914400" rtl="0" algn="l">
              <a:spcBef>
                <a:spcPts val="0"/>
              </a:spcBef>
              <a:spcAft>
                <a:spcPts val="0"/>
              </a:spcAft>
              <a:buClr>
                <a:schemeClr val="dk1"/>
              </a:buClr>
              <a:buSzPts val="1400"/>
              <a:buFont typeface="Armata"/>
              <a:buChar char="○"/>
            </a:pPr>
            <a:r>
              <a:rPr lang="en" sz="1400">
                <a:solidFill>
                  <a:schemeClr val="dk1"/>
                </a:solidFill>
                <a:latin typeface="Armata"/>
                <a:ea typeface="Armata"/>
                <a:cs typeface="Armata"/>
                <a:sym typeface="Armata"/>
              </a:rPr>
              <a:t>Limited availability of job type and opportunity</a:t>
            </a:r>
            <a:br>
              <a:rPr lang="en">
                <a:solidFill>
                  <a:schemeClr val="dk1"/>
                </a:solidFill>
                <a:latin typeface="Armata"/>
                <a:ea typeface="Armata"/>
                <a:cs typeface="Armata"/>
                <a:sym typeface="Armata"/>
              </a:rPr>
            </a:br>
            <a:br>
              <a:rPr lang="en">
                <a:solidFill>
                  <a:schemeClr val="dk1"/>
                </a:solidFill>
                <a:latin typeface="Armata"/>
                <a:ea typeface="Armata"/>
                <a:cs typeface="Armata"/>
                <a:sym typeface="Armata"/>
              </a:rPr>
            </a:br>
            <a:endParaRPr b="1">
              <a:solidFill>
                <a:srgbClr val="FFF9E1"/>
              </a:solidFill>
              <a:highlight>
                <a:srgbClr val="23407D"/>
              </a:highlight>
              <a:latin typeface="Armata"/>
              <a:ea typeface="Armata"/>
              <a:cs typeface="Armata"/>
              <a:sym typeface="Armata"/>
            </a:endParaRPr>
          </a:p>
          <a:p>
            <a:pPr indent="-342900" lvl="0" marL="457200" rtl="0" algn="l">
              <a:spcBef>
                <a:spcPts val="0"/>
              </a:spcBef>
              <a:spcAft>
                <a:spcPts val="0"/>
              </a:spcAft>
              <a:buClr>
                <a:schemeClr val="dk1"/>
              </a:buClr>
              <a:buSzPts val="1800"/>
              <a:buFont typeface="Armata"/>
              <a:buChar char="●"/>
            </a:pPr>
            <a:r>
              <a:rPr lang="en">
                <a:solidFill>
                  <a:schemeClr val="dk1"/>
                </a:solidFill>
                <a:latin typeface="Armata"/>
                <a:ea typeface="Armata"/>
                <a:cs typeface="Armata"/>
                <a:sym typeface="Armata"/>
              </a:rPr>
              <a:t>The proliferation of these facilities has meant</a:t>
            </a:r>
            <a:r>
              <a:rPr lang="en">
                <a:solidFill>
                  <a:schemeClr val="dk1"/>
                </a:solidFill>
                <a:latin typeface="Armata"/>
                <a:ea typeface="Armata"/>
                <a:cs typeface="Armata"/>
                <a:sym typeface="Armata"/>
              </a:rPr>
              <a:t>:</a:t>
            </a:r>
            <a:endParaRPr>
              <a:solidFill>
                <a:schemeClr val="dk1"/>
              </a:solidFill>
              <a:latin typeface="Armata"/>
              <a:ea typeface="Armata"/>
              <a:cs typeface="Armata"/>
              <a:sym typeface="Armata"/>
            </a:endParaRPr>
          </a:p>
          <a:p>
            <a:pPr indent="-317500" lvl="1" marL="914400" rtl="0" algn="l">
              <a:spcBef>
                <a:spcPts val="0"/>
              </a:spcBef>
              <a:spcAft>
                <a:spcPts val="0"/>
              </a:spcAft>
              <a:buClr>
                <a:schemeClr val="dk1"/>
              </a:buClr>
              <a:buSzPts val="1400"/>
              <a:buFont typeface="Armata"/>
              <a:buChar char="○"/>
            </a:pPr>
            <a:r>
              <a:rPr lang="en">
                <a:solidFill>
                  <a:schemeClr val="dk1"/>
                </a:solidFill>
                <a:latin typeface="Armata"/>
                <a:ea typeface="Armata"/>
                <a:cs typeface="Armata"/>
                <a:sym typeface="Armata"/>
              </a:rPr>
              <a:t>Additional traffic congestion in our district </a:t>
            </a:r>
            <a:r>
              <a:rPr lang="en">
                <a:solidFill>
                  <a:schemeClr val="dk1"/>
                </a:solidFill>
                <a:latin typeface="Armata"/>
                <a:ea typeface="Armata"/>
                <a:cs typeface="Armata"/>
                <a:sym typeface="Armata"/>
              </a:rPr>
              <a:t>since our</a:t>
            </a:r>
            <a:r>
              <a:rPr lang="en">
                <a:solidFill>
                  <a:schemeClr val="dk1"/>
                </a:solidFill>
                <a:latin typeface="Armata"/>
                <a:ea typeface="Armata"/>
                <a:cs typeface="Armata"/>
                <a:sym typeface="Armata"/>
              </a:rPr>
              <a:t> community is located along the </a:t>
            </a:r>
            <a:r>
              <a:rPr lang="en">
                <a:solidFill>
                  <a:schemeClr val="dk1"/>
                </a:solidFill>
                <a:latin typeface="Armata"/>
                <a:ea typeface="Armata"/>
                <a:cs typeface="Armata"/>
                <a:sym typeface="Armata"/>
              </a:rPr>
              <a:t>existing</a:t>
            </a:r>
            <a:r>
              <a:rPr lang="en">
                <a:solidFill>
                  <a:schemeClr val="dk1"/>
                </a:solidFill>
                <a:latin typeface="Armata"/>
                <a:ea typeface="Armata"/>
                <a:cs typeface="Armata"/>
                <a:sym typeface="Armata"/>
              </a:rPr>
              <a:t> NYC truck route</a:t>
            </a:r>
            <a:endParaRPr>
              <a:solidFill>
                <a:schemeClr val="dk1"/>
              </a:solidFill>
              <a:latin typeface="Armata"/>
              <a:ea typeface="Armata"/>
              <a:cs typeface="Armata"/>
              <a:sym typeface="Armata"/>
            </a:endParaRPr>
          </a:p>
          <a:p>
            <a:pPr indent="-317500" lvl="1" marL="914400" rtl="0" algn="l">
              <a:spcBef>
                <a:spcPts val="0"/>
              </a:spcBef>
              <a:spcAft>
                <a:spcPts val="0"/>
              </a:spcAft>
              <a:buClr>
                <a:schemeClr val="dk1"/>
              </a:buClr>
              <a:buSzPts val="1400"/>
              <a:buFont typeface="Armata"/>
              <a:buChar char="○"/>
            </a:pPr>
            <a:r>
              <a:rPr lang="en">
                <a:solidFill>
                  <a:schemeClr val="dk1"/>
                </a:solidFill>
                <a:latin typeface="Armata"/>
                <a:ea typeface="Armata"/>
                <a:cs typeface="Armata"/>
                <a:sym typeface="Armata"/>
              </a:rPr>
              <a:t>Increased exhaust and particulate matter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1"/>
        </a:solidFill>
      </p:bgPr>
    </p:bg>
    <p:spTree>
      <p:nvGrpSpPr>
        <p:cNvPr id="91" name="Shape 91"/>
        <p:cNvGrpSpPr/>
        <p:nvPr/>
      </p:nvGrpSpPr>
      <p:grpSpPr>
        <a:xfrm>
          <a:off x="0" y="0"/>
          <a:ext cx="0" cy="0"/>
          <a:chOff x="0" y="0"/>
          <a:chExt cx="0" cy="0"/>
        </a:xfrm>
      </p:grpSpPr>
      <p:sp>
        <p:nvSpPr>
          <p:cNvPr id="92" name="Google Shape;92;p18"/>
          <p:cNvSpPr/>
          <p:nvPr/>
        </p:nvSpPr>
        <p:spPr>
          <a:xfrm rot="-191685">
            <a:off x="-271625" y="1535307"/>
            <a:ext cx="9651900" cy="3945133"/>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8"/>
          <p:cNvSpPr txBox="1"/>
          <p:nvPr>
            <p:ph type="title"/>
          </p:nvPr>
        </p:nvSpPr>
        <p:spPr>
          <a:xfrm rot="-185953">
            <a:off x="509003" y="541202"/>
            <a:ext cx="4045116" cy="769131"/>
          </a:xfrm>
          <a:prstGeom prst="rect">
            <a:avLst/>
          </a:prstGeom>
          <a:solidFill>
            <a:srgbClr val="23407D"/>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4100">
                <a:solidFill>
                  <a:srgbClr val="FFF9E1"/>
                </a:solidFill>
                <a:highlight>
                  <a:srgbClr val="23407D"/>
                </a:highlight>
                <a:latin typeface="Archivo"/>
                <a:ea typeface="Archivo"/>
                <a:cs typeface="Archivo"/>
                <a:sym typeface="Archivo"/>
              </a:rPr>
              <a:t>THE PROBLEM</a:t>
            </a:r>
            <a:endParaRPr b="1" sz="3300">
              <a:solidFill>
                <a:srgbClr val="FFF9E1"/>
              </a:solidFill>
              <a:highlight>
                <a:srgbClr val="23407D"/>
              </a:highlight>
              <a:latin typeface="Archivo"/>
              <a:ea typeface="Archivo"/>
              <a:cs typeface="Archivo"/>
              <a:sym typeface="Archivo"/>
            </a:endParaRPr>
          </a:p>
        </p:txBody>
      </p:sp>
      <p:cxnSp>
        <p:nvCxnSpPr>
          <p:cNvPr id="94" name="Google Shape;94;p18"/>
          <p:cNvCxnSpPr/>
          <p:nvPr/>
        </p:nvCxnSpPr>
        <p:spPr>
          <a:xfrm flipH="1" rot="10800000">
            <a:off x="1920425" y="1266725"/>
            <a:ext cx="2565300" cy="142200"/>
          </a:xfrm>
          <a:prstGeom prst="straightConnector1">
            <a:avLst/>
          </a:prstGeom>
          <a:noFill/>
          <a:ln cap="flat" cmpd="sng" w="9525">
            <a:solidFill>
              <a:srgbClr val="23407D"/>
            </a:solidFill>
            <a:prstDash val="solid"/>
            <a:round/>
            <a:headEnd len="med" w="med" type="none"/>
            <a:tailEnd len="med" w="med" type="none"/>
          </a:ln>
        </p:spPr>
      </p:cxnSp>
      <p:sp>
        <p:nvSpPr>
          <p:cNvPr id="95" name="Google Shape;95;p18"/>
          <p:cNvSpPr txBox="1"/>
          <p:nvPr/>
        </p:nvSpPr>
        <p:spPr>
          <a:xfrm>
            <a:off x="529725" y="1797400"/>
            <a:ext cx="7029300" cy="181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23407D"/>
                </a:solidFill>
                <a:latin typeface="Armata"/>
                <a:ea typeface="Armata"/>
                <a:cs typeface="Armata"/>
                <a:sym typeface="Armata"/>
              </a:rPr>
              <a:t>Due to antiquated zoning laws, which DCP attempts to address through City of Yes, Last Mile facilities are characterized as traditional warehouses even though the operations of last mile facilities are dramatically different from traditional warehouses. </a:t>
            </a:r>
            <a:endParaRPr b="1" sz="2000">
              <a:solidFill>
                <a:srgbClr val="23407D"/>
              </a:solidFill>
              <a:latin typeface="Armata"/>
              <a:ea typeface="Armata"/>
              <a:cs typeface="Armata"/>
              <a:sym typeface="Armata"/>
            </a:endParaRPr>
          </a:p>
          <a:p>
            <a:pPr indent="0" lvl="0" marL="0" rtl="0" algn="l">
              <a:lnSpc>
                <a:spcPct val="115000"/>
              </a:lnSpc>
              <a:spcBef>
                <a:spcPts val="1200"/>
              </a:spcBef>
              <a:spcAft>
                <a:spcPts val="0"/>
              </a:spcAft>
              <a:buNone/>
            </a:pPr>
            <a:r>
              <a:rPr b="1" lang="en" sz="2000">
                <a:solidFill>
                  <a:srgbClr val="23407D"/>
                </a:solidFill>
                <a:latin typeface="Armata"/>
                <a:ea typeface="Armata"/>
                <a:cs typeface="Armata"/>
                <a:sym typeface="Armata"/>
              </a:rPr>
              <a:t>This makes it hard for us to identify and address their full impact.</a:t>
            </a:r>
            <a:endParaRPr b="1" sz="2000">
              <a:solidFill>
                <a:srgbClr val="23407D"/>
              </a:solidFill>
              <a:latin typeface="Armata"/>
              <a:ea typeface="Armata"/>
              <a:cs typeface="Armata"/>
              <a:sym typeface="Armata"/>
            </a:endParaRPr>
          </a:p>
          <a:p>
            <a:pPr indent="0" lvl="0" marL="0" rtl="0" algn="l">
              <a:lnSpc>
                <a:spcPct val="115000"/>
              </a:lnSpc>
              <a:spcBef>
                <a:spcPts val="1200"/>
              </a:spcBef>
              <a:spcAft>
                <a:spcPts val="1200"/>
              </a:spcAft>
              <a:buNone/>
            </a:pPr>
            <a:r>
              <a:t/>
            </a:r>
            <a:endParaRPr b="1" sz="2000">
              <a:solidFill>
                <a:srgbClr val="23407D"/>
              </a:solidFill>
              <a:latin typeface="Armata"/>
              <a:ea typeface="Armata"/>
              <a:cs typeface="Armata"/>
              <a:sym typeface="Armat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1"/>
        </a:solidFill>
      </p:bgPr>
    </p:bg>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312125"/>
            <a:ext cx="4129800" cy="572700"/>
          </a:xfrm>
          <a:prstGeom prst="rect">
            <a:avLst/>
          </a:prstGeom>
          <a:solidFill>
            <a:srgbClr val="23407D"/>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F9E1"/>
                </a:solidFill>
                <a:latin typeface="Archivo"/>
                <a:ea typeface="Archivo"/>
                <a:cs typeface="Archivo"/>
                <a:sym typeface="Archivo"/>
              </a:rPr>
              <a:t>NEED FOR REGULATION</a:t>
            </a:r>
            <a:endParaRPr b="1">
              <a:solidFill>
                <a:srgbClr val="FFF9E1"/>
              </a:solidFill>
              <a:latin typeface="Archivo"/>
              <a:ea typeface="Archivo"/>
              <a:cs typeface="Archivo"/>
              <a:sym typeface="Archivo"/>
            </a:endParaRPr>
          </a:p>
        </p:txBody>
      </p:sp>
      <p:sp>
        <p:nvSpPr>
          <p:cNvPr id="101" name="Google Shape;101;p19"/>
          <p:cNvSpPr txBox="1"/>
          <p:nvPr>
            <p:ph idx="1" type="body"/>
          </p:nvPr>
        </p:nvSpPr>
        <p:spPr>
          <a:xfrm>
            <a:off x="311700" y="1024725"/>
            <a:ext cx="8520600" cy="3993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200">
                <a:solidFill>
                  <a:srgbClr val="23407D"/>
                </a:solidFill>
                <a:latin typeface="Armata"/>
                <a:ea typeface="Armata"/>
                <a:cs typeface="Armata"/>
                <a:sym typeface="Armata"/>
              </a:rPr>
              <a:t>Poor health and living conditions</a:t>
            </a:r>
            <a:r>
              <a:rPr b="1" lang="en" sz="1200">
                <a:solidFill>
                  <a:schemeClr val="dk1"/>
                </a:solidFill>
                <a:latin typeface="Armata"/>
                <a:ea typeface="Armata"/>
                <a:cs typeface="Armata"/>
                <a:sym typeface="Armata"/>
              </a:rPr>
              <a:t> |</a:t>
            </a:r>
            <a:r>
              <a:rPr lang="en" sz="1200">
                <a:solidFill>
                  <a:schemeClr val="dk1"/>
                </a:solidFill>
                <a:latin typeface="Armata"/>
                <a:ea typeface="Armata"/>
                <a:cs typeface="Armata"/>
                <a:sym typeface="Armata"/>
              </a:rPr>
              <a:t> A disproportionate placement and concentration of these facilities continues to occur in communities of color and low-income communities resulting in</a:t>
            </a:r>
            <a:endParaRPr sz="1200">
              <a:solidFill>
                <a:schemeClr val="dk1"/>
              </a:solidFill>
              <a:latin typeface="Armata"/>
              <a:ea typeface="Armata"/>
              <a:cs typeface="Armata"/>
              <a:sym typeface="Armata"/>
            </a:endParaRPr>
          </a:p>
          <a:p>
            <a:pPr indent="-304800" lvl="0" marL="457200" rtl="0" algn="l">
              <a:spcBef>
                <a:spcPts val="1200"/>
              </a:spcBef>
              <a:spcAft>
                <a:spcPts val="0"/>
              </a:spcAft>
              <a:buSzPts val="1200"/>
              <a:buFont typeface="Armata"/>
              <a:buChar char="●"/>
            </a:pPr>
            <a:r>
              <a:rPr lang="en" sz="1200">
                <a:solidFill>
                  <a:schemeClr val="dk1"/>
                </a:solidFill>
                <a:latin typeface="Armata"/>
                <a:ea typeface="Armata"/>
                <a:cs typeface="Armata"/>
                <a:sym typeface="Armata"/>
              </a:rPr>
              <a:t>Increased noise pollution – resulting in sleep disturbance, and</a:t>
            </a:r>
            <a:r>
              <a:rPr lang="en" sz="1200">
                <a:solidFill>
                  <a:schemeClr val="dk1"/>
                </a:solidFill>
                <a:uFill>
                  <a:noFill/>
                </a:uFill>
                <a:latin typeface="Armata"/>
                <a:ea typeface="Armata"/>
                <a:cs typeface="Armata"/>
                <a:sym typeface="Armata"/>
                <a:hlinkClick r:id="rId3">
                  <a:extLst>
                    <a:ext uri="{A12FA001-AC4F-418D-AE19-62706E023703}">
                      <ahyp:hlinkClr val="tx"/>
                    </a:ext>
                  </a:extLst>
                </a:hlinkClick>
              </a:rPr>
              <a:t> </a:t>
            </a:r>
            <a:r>
              <a:rPr lang="en" sz="1200" u="sng">
                <a:solidFill>
                  <a:schemeClr val="hlink"/>
                </a:solidFill>
                <a:latin typeface="Armata"/>
                <a:ea typeface="Armata"/>
                <a:cs typeface="Armata"/>
                <a:sym typeface="Armata"/>
                <a:hlinkClick r:id="rId4"/>
              </a:rPr>
              <a:t>lower mental health</a:t>
            </a:r>
            <a:r>
              <a:rPr lang="en" sz="1200">
                <a:solidFill>
                  <a:schemeClr val="dk1"/>
                </a:solidFill>
                <a:latin typeface="Armata"/>
                <a:ea typeface="Armata"/>
                <a:cs typeface="Armata"/>
                <a:sym typeface="Armata"/>
              </a:rPr>
              <a:t> outcomes overall.</a:t>
            </a:r>
            <a:endParaRPr sz="1200">
              <a:solidFill>
                <a:schemeClr val="dk1"/>
              </a:solidFill>
              <a:latin typeface="Armata"/>
              <a:ea typeface="Armata"/>
              <a:cs typeface="Armata"/>
              <a:sym typeface="Armata"/>
            </a:endParaRPr>
          </a:p>
          <a:p>
            <a:pPr indent="-304800" lvl="0" marL="457200" rtl="0" algn="l">
              <a:spcBef>
                <a:spcPts val="0"/>
              </a:spcBef>
              <a:spcAft>
                <a:spcPts val="0"/>
              </a:spcAft>
              <a:buSzPts val="1200"/>
              <a:buFont typeface="Armata"/>
              <a:buChar char="●"/>
            </a:pPr>
            <a:r>
              <a:rPr lang="en" sz="1200">
                <a:solidFill>
                  <a:schemeClr val="dk1"/>
                </a:solidFill>
                <a:latin typeface="Armata"/>
                <a:ea typeface="Armata"/>
                <a:cs typeface="Armata"/>
                <a:sym typeface="Armata"/>
              </a:rPr>
              <a:t>Increased traffic and congestion caused by delivery vehicles, resulting in higher risk and incidence of injury and death.</a:t>
            </a:r>
            <a:endParaRPr sz="1200">
              <a:solidFill>
                <a:schemeClr val="dk1"/>
              </a:solidFill>
              <a:latin typeface="Armata"/>
              <a:ea typeface="Armata"/>
              <a:cs typeface="Armata"/>
              <a:sym typeface="Armata"/>
            </a:endParaRPr>
          </a:p>
          <a:p>
            <a:pPr indent="-304800" lvl="0" marL="457200" rtl="0" algn="l">
              <a:spcBef>
                <a:spcPts val="0"/>
              </a:spcBef>
              <a:spcAft>
                <a:spcPts val="0"/>
              </a:spcAft>
              <a:buSzPts val="1200"/>
              <a:buFont typeface="Armata"/>
              <a:buChar char="●"/>
            </a:pPr>
            <a:r>
              <a:rPr lang="en" sz="1200">
                <a:solidFill>
                  <a:schemeClr val="dk1"/>
                </a:solidFill>
                <a:latin typeface="Armata"/>
                <a:ea typeface="Armata"/>
                <a:cs typeface="Armata"/>
                <a:sym typeface="Armata"/>
              </a:rPr>
              <a:t>Increased air pollution</a:t>
            </a:r>
            <a:endParaRPr sz="1200">
              <a:solidFill>
                <a:schemeClr val="dk1"/>
              </a:solidFill>
              <a:latin typeface="Armata"/>
              <a:ea typeface="Armata"/>
              <a:cs typeface="Armata"/>
              <a:sym typeface="Armata"/>
            </a:endParaRPr>
          </a:p>
          <a:p>
            <a:pPr indent="-304800" lvl="1" marL="914400" rtl="0" algn="l">
              <a:spcBef>
                <a:spcPts val="0"/>
              </a:spcBef>
              <a:spcAft>
                <a:spcPts val="0"/>
              </a:spcAft>
              <a:buSzPts val="1200"/>
              <a:buFont typeface="Armata"/>
              <a:buChar char="○"/>
            </a:pPr>
            <a:r>
              <a:rPr lang="en" sz="1200" u="sng">
                <a:solidFill>
                  <a:schemeClr val="hlink"/>
                </a:solidFill>
                <a:latin typeface="Armata"/>
                <a:ea typeface="Armata"/>
                <a:cs typeface="Armata"/>
                <a:sym typeface="Armata"/>
                <a:hlinkClick r:id="rId5"/>
              </a:rPr>
              <a:t>With an established link between exposure to nitrogen oxides</a:t>
            </a:r>
            <a:r>
              <a:rPr lang="en" sz="1200">
                <a:solidFill>
                  <a:schemeClr val="dk1"/>
                </a:solidFill>
                <a:latin typeface="Armata"/>
                <a:ea typeface="Armata"/>
                <a:cs typeface="Armata"/>
                <a:sym typeface="Armata"/>
              </a:rPr>
              <a:t> and the development of disorders such as anxiety and depression in children.</a:t>
            </a:r>
            <a:endParaRPr sz="1200">
              <a:solidFill>
                <a:schemeClr val="dk1"/>
              </a:solidFill>
              <a:latin typeface="Armata"/>
              <a:ea typeface="Armata"/>
              <a:cs typeface="Armata"/>
              <a:sym typeface="Armata"/>
            </a:endParaRPr>
          </a:p>
          <a:p>
            <a:pPr indent="-304800" lvl="1" marL="914400" rtl="0" algn="l">
              <a:spcBef>
                <a:spcPts val="0"/>
              </a:spcBef>
              <a:spcAft>
                <a:spcPts val="0"/>
              </a:spcAft>
              <a:buSzPts val="1200"/>
              <a:buChar char="○"/>
            </a:pPr>
            <a:r>
              <a:rPr lang="en" sz="1200">
                <a:solidFill>
                  <a:schemeClr val="dk1"/>
                </a:solidFill>
                <a:uFill>
                  <a:noFill/>
                </a:uFill>
                <a:latin typeface="Armata"/>
                <a:ea typeface="Armata"/>
                <a:cs typeface="Armata"/>
                <a:sym typeface="Armata"/>
                <a:hlinkClick r:id="rId6">
                  <a:extLst>
                    <a:ext uri="{A12FA001-AC4F-418D-AE19-62706E023703}">
                      <ahyp:hlinkClr val="tx"/>
                    </a:ext>
                  </a:extLst>
                </a:hlinkClick>
              </a:rPr>
              <a:t> </a:t>
            </a:r>
            <a:r>
              <a:rPr lang="en" sz="1200" u="sng">
                <a:solidFill>
                  <a:schemeClr val="hlink"/>
                </a:solidFill>
                <a:latin typeface="Armata"/>
                <a:ea typeface="Armata"/>
                <a:cs typeface="Armata"/>
                <a:sym typeface="Armata"/>
                <a:hlinkClick r:id="rId7"/>
              </a:rPr>
              <a:t>Higher asthma rates</a:t>
            </a:r>
            <a:r>
              <a:rPr lang="en" sz="1200" u="sng">
                <a:solidFill>
                  <a:schemeClr val="hlink"/>
                </a:solidFill>
                <a:latin typeface="Armata"/>
                <a:ea typeface="Armata"/>
                <a:cs typeface="Armata"/>
                <a:sym typeface="Armata"/>
              </a:rPr>
              <a:t>.</a:t>
            </a:r>
            <a:endParaRPr sz="1200" u="sng">
              <a:solidFill>
                <a:schemeClr val="hlink"/>
              </a:solidFill>
              <a:latin typeface="Armata"/>
              <a:ea typeface="Armata"/>
              <a:cs typeface="Armata"/>
              <a:sym typeface="Armata"/>
            </a:endParaRPr>
          </a:p>
          <a:p>
            <a:pPr indent="0" lvl="0" marL="0" rtl="0" algn="l">
              <a:spcBef>
                <a:spcPts val="1200"/>
              </a:spcBef>
              <a:spcAft>
                <a:spcPts val="0"/>
              </a:spcAft>
              <a:buNone/>
            </a:pPr>
            <a:r>
              <a:rPr b="1" lang="en" sz="1200">
                <a:solidFill>
                  <a:srgbClr val="23407D"/>
                </a:solidFill>
                <a:latin typeface="Armata"/>
                <a:ea typeface="Armata"/>
                <a:cs typeface="Armata"/>
                <a:sym typeface="Armata"/>
              </a:rPr>
              <a:t>Restricting opportunities</a:t>
            </a:r>
            <a:endParaRPr b="1" sz="1200">
              <a:solidFill>
                <a:schemeClr val="dk1"/>
              </a:solidFill>
              <a:latin typeface="Armata"/>
              <a:ea typeface="Armata"/>
              <a:cs typeface="Armata"/>
              <a:sym typeface="Armata"/>
            </a:endParaRPr>
          </a:p>
          <a:p>
            <a:pPr indent="-304800" lvl="0" marL="457200" rtl="0" algn="l">
              <a:spcBef>
                <a:spcPts val="1200"/>
              </a:spcBef>
              <a:spcAft>
                <a:spcPts val="0"/>
              </a:spcAft>
              <a:buSzPts val="1200"/>
              <a:buFont typeface="Armata"/>
              <a:buChar char="●"/>
            </a:pPr>
            <a:r>
              <a:rPr lang="en" sz="1200">
                <a:solidFill>
                  <a:schemeClr val="dk1"/>
                </a:solidFill>
                <a:latin typeface="Armata"/>
                <a:ea typeface="Armata"/>
                <a:cs typeface="Armata"/>
                <a:sym typeface="Armata"/>
              </a:rPr>
              <a:t>Proliferation of</a:t>
            </a:r>
            <a:r>
              <a:rPr lang="en" sz="1200">
                <a:solidFill>
                  <a:schemeClr val="dk1"/>
                </a:solidFill>
                <a:uFill>
                  <a:noFill/>
                </a:uFill>
                <a:latin typeface="Armata"/>
                <a:ea typeface="Armata"/>
                <a:cs typeface="Armata"/>
                <a:sym typeface="Armata"/>
                <a:hlinkClick r:id="rId8">
                  <a:extLst>
                    <a:ext uri="{A12FA001-AC4F-418D-AE19-62706E023703}">
                      <ahyp:hlinkClr val="tx"/>
                    </a:ext>
                  </a:extLst>
                </a:hlinkClick>
              </a:rPr>
              <a:t> </a:t>
            </a:r>
            <a:r>
              <a:rPr lang="en" sz="1200" u="sng">
                <a:solidFill>
                  <a:schemeClr val="hlink"/>
                </a:solidFill>
                <a:latin typeface="Armata"/>
                <a:ea typeface="Armata"/>
                <a:cs typeface="Armata"/>
                <a:sym typeface="Armata"/>
                <a:hlinkClick r:id="rId9"/>
              </a:rPr>
              <a:t>low paying jobs</a:t>
            </a:r>
            <a:r>
              <a:rPr lang="en" sz="1200">
                <a:solidFill>
                  <a:schemeClr val="dk1"/>
                </a:solidFill>
                <a:latin typeface="Armata"/>
                <a:ea typeface="Armata"/>
                <a:cs typeface="Armata"/>
                <a:sym typeface="Armata"/>
              </a:rPr>
              <a:t>.</a:t>
            </a:r>
            <a:endParaRPr sz="1200">
              <a:solidFill>
                <a:schemeClr val="dk1"/>
              </a:solidFill>
              <a:latin typeface="Armata"/>
              <a:ea typeface="Armata"/>
              <a:cs typeface="Armata"/>
              <a:sym typeface="Armata"/>
            </a:endParaRPr>
          </a:p>
          <a:p>
            <a:pPr indent="-304800" lvl="0" marL="457200" rtl="0" algn="l">
              <a:spcBef>
                <a:spcPts val="0"/>
              </a:spcBef>
              <a:spcAft>
                <a:spcPts val="0"/>
              </a:spcAft>
              <a:buClr>
                <a:schemeClr val="dk1"/>
              </a:buClr>
              <a:buSzPts val="1200"/>
              <a:buFont typeface="Armata"/>
              <a:buChar char="●"/>
            </a:pPr>
            <a:r>
              <a:rPr lang="en" sz="1200">
                <a:solidFill>
                  <a:schemeClr val="dk1"/>
                </a:solidFill>
                <a:latin typeface="Armata"/>
                <a:ea typeface="Armata"/>
                <a:cs typeface="Armata"/>
                <a:sym typeface="Armata"/>
              </a:rPr>
              <a:t>Creating a homogenous IBZ </a:t>
            </a:r>
            <a:endParaRPr sz="1200">
              <a:solidFill>
                <a:schemeClr val="dk1"/>
              </a:solidFill>
              <a:latin typeface="Armata"/>
              <a:ea typeface="Armata"/>
              <a:cs typeface="Armata"/>
              <a:sym typeface="Armata"/>
            </a:endParaRPr>
          </a:p>
          <a:p>
            <a:pPr indent="-304800" lvl="0" marL="457200" rtl="0" algn="l">
              <a:spcBef>
                <a:spcPts val="0"/>
              </a:spcBef>
              <a:spcAft>
                <a:spcPts val="0"/>
              </a:spcAft>
              <a:buClr>
                <a:schemeClr val="dk1"/>
              </a:buClr>
              <a:buSzPts val="1200"/>
              <a:buFont typeface="Armata"/>
              <a:buChar char="●"/>
            </a:pPr>
            <a:r>
              <a:rPr lang="en" sz="1200">
                <a:solidFill>
                  <a:schemeClr val="dk1"/>
                </a:solidFill>
                <a:latin typeface="Armata"/>
                <a:ea typeface="Armata"/>
                <a:cs typeface="Armata"/>
                <a:sym typeface="Armata"/>
              </a:rPr>
              <a:t>Limiting opportunities for the city to develop climate oriented delivery solutions, such as water freight. </a:t>
            </a:r>
            <a:endParaRPr sz="1200">
              <a:solidFill>
                <a:schemeClr val="dk1"/>
              </a:solidFill>
              <a:latin typeface="Armata"/>
              <a:ea typeface="Armata"/>
              <a:cs typeface="Armata"/>
              <a:sym typeface="Armata"/>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1"/>
        </a:solidFill>
      </p:bgPr>
    </p:bg>
    <p:spTree>
      <p:nvGrpSpPr>
        <p:cNvPr id="105" name="Shape 105"/>
        <p:cNvGrpSpPr/>
        <p:nvPr/>
      </p:nvGrpSpPr>
      <p:grpSpPr>
        <a:xfrm>
          <a:off x="0" y="0"/>
          <a:ext cx="0" cy="0"/>
          <a:chOff x="0" y="0"/>
          <a:chExt cx="0" cy="0"/>
        </a:xfrm>
      </p:grpSpPr>
      <p:sp>
        <p:nvSpPr>
          <p:cNvPr id="106" name="Google Shape;106;p20"/>
          <p:cNvSpPr/>
          <p:nvPr/>
        </p:nvSpPr>
        <p:spPr>
          <a:xfrm rot="201257">
            <a:off x="-714535" y="2495891"/>
            <a:ext cx="10444393" cy="3331494"/>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ph type="title"/>
          </p:nvPr>
        </p:nvSpPr>
        <p:spPr>
          <a:xfrm rot="206786">
            <a:off x="2896756" y="1513123"/>
            <a:ext cx="5414593" cy="769089"/>
          </a:xfrm>
          <a:prstGeom prst="rect">
            <a:avLst/>
          </a:prstGeom>
          <a:solidFill>
            <a:srgbClr val="23407D"/>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4100">
                <a:solidFill>
                  <a:srgbClr val="FFF9E1"/>
                </a:solidFill>
                <a:highlight>
                  <a:srgbClr val="23407D"/>
                </a:highlight>
                <a:latin typeface="Archivo"/>
                <a:ea typeface="Archivo"/>
                <a:cs typeface="Archivo"/>
                <a:sym typeface="Archivo"/>
              </a:rPr>
              <a:t>OUR OPPORTUNITY</a:t>
            </a:r>
            <a:endParaRPr b="1" sz="3300">
              <a:solidFill>
                <a:srgbClr val="FFF9E1"/>
              </a:solidFill>
              <a:highlight>
                <a:srgbClr val="23407D"/>
              </a:highlight>
              <a:latin typeface="Archivo"/>
              <a:ea typeface="Archivo"/>
              <a:cs typeface="Archivo"/>
              <a:sym typeface="Archivo"/>
            </a:endParaRPr>
          </a:p>
        </p:txBody>
      </p:sp>
      <p:cxnSp>
        <p:nvCxnSpPr>
          <p:cNvPr id="108" name="Google Shape;108;p20"/>
          <p:cNvCxnSpPr/>
          <p:nvPr/>
        </p:nvCxnSpPr>
        <p:spPr>
          <a:xfrm rot="207070">
            <a:off x="4351745" y="2378837"/>
            <a:ext cx="3657934" cy="6627"/>
          </a:xfrm>
          <a:prstGeom prst="straightConnector1">
            <a:avLst/>
          </a:prstGeom>
          <a:noFill/>
          <a:ln cap="flat" cmpd="sng" w="9525">
            <a:solidFill>
              <a:srgbClr val="23407D"/>
            </a:solidFill>
            <a:prstDash val="solid"/>
            <a:round/>
            <a:headEnd len="med" w="med" type="none"/>
            <a:tailEnd len="med" w="med" type="none"/>
          </a:ln>
        </p:spPr>
      </p:cxnSp>
      <p:sp>
        <p:nvSpPr>
          <p:cNvPr id="109" name="Google Shape;109;p20"/>
          <p:cNvSpPr txBox="1"/>
          <p:nvPr/>
        </p:nvSpPr>
        <p:spPr>
          <a:xfrm>
            <a:off x="601575" y="2747825"/>
            <a:ext cx="7199700" cy="192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23407D"/>
                </a:solidFill>
                <a:latin typeface="Armata"/>
                <a:ea typeface="Armata"/>
                <a:cs typeface="Armata"/>
                <a:sym typeface="Armata"/>
              </a:rPr>
              <a:t>Passage of the ZEO in April presents an opportunity: regulation of Last Mile facilities. </a:t>
            </a:r>
            <a:endParaRPr b="1" sz="1800">
              <a:solidFill>
                <a:srgbClr val="23407D"/>
              </a:solidFill>
              <a:latin typeface="Armata"/>
              <a:ea typeface="Armata"/>
              <a:cs typeface="Armata"/>
              <a:sym typeface="Armata"/>
            </a:endParaRPr>
          </a:p>
          <a:p>
            <a:pPr indent="0" lvl="0" marL="0" rtl="0" algn="l">
              <a:lnSpc>
                <a:spcPct val="115000"/>
              </a:lnSpc>
              <a:spcBef>
                <a:spcPts val="1200"/>
              </a:spcBef>
              <a:spcAft>
                <a:spcPts val="1200"/>
              </a:spcAft>
              <a:buNone/>
            </a:pPr>
            <a:r>
              <a:rPr b="1" lang="en" sz="1800">
                <a:solidFill>
                  <a:srgbClr val="23407D"/>
                </a:solidFill>
                <a:latin typeface="Armata"/>
                <a:ea typeface="Armata"/>
                <a:cs typeface="Armata"/>
                <a:sym typeface="Armata"/>
              </a:rPr>
              <a:t>Afterall, ZEO already lays out rationale for micro-distribution. </a:t>
            </a:r>
            <a:endParaRPr b="1" sz="2000">
              <a:solidFill>
                <a:srgbClr val="23407D"/>
              </a:solidFill>
              <a:latin typeface="Armata"/>
              <a:ea typeface="Armata"/>
              <a:cs typeface="Armata"/>
              <a:sym typeface="Armat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1"/>
        </a:solidFill>
      </p:bgPr>
    </p:bg>
    <p:spTree>
      <p:nvGrpSpPr>
        <p:cNvPr id="113" name="Shape 113"/>
        <p:cNvGrpSpPr/>
        <p:nvPr/>
      </p:nvGrpSpPr>
      <p:grpSpPr>
        <a:xfrm>
          <a:off x="0" y="0"/>
          <a:ext cx="0" cy="0"/>
          <a:chOff x="0" y="0"/>
          <a:chExt cx="0" cy="0"/>
        </a:xfrm>
      </p:grpSpPr>
      <p:sp>
        <p:nvSpPr>
          <p:cNvPr id="114" name="Google Shape;114;p21"/>
          <p:cNvSpPr txBox="1"/>
          <p:nvPr/>
        </p:nvSpPr>
        <p:spPr>
          <a:xfrm>
            <a:off x="385750" y="944800"/>
            <a:ext cx="7778700" cy="3841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1200"/>
              </a:spcBef>
              <a:spcAft>
                <a:spcPts val="0"/>
              </a:spcAft>
              <a:buClr>
                <a:schemeClr val="dk1"/>
              </a:buClr>
              <a:buSzPts val="1500"/>
              <a:buFont typeface="Armata"/>
              <a:buAutoNum type="arabicPeriod"/>
            </a:pPr>
            <a:r>
              <a:rPr b="1" lang="en" sz="1500">
                <a:solidFill>
                  <a:schemeClr val="dk1"/>
                </a:solidFill>
                <a:latin typeface="Armata"/>
                <a:ea typeface="Armata"/>
                <a:cs typeface="Armata"/>
                <a:sym typeface="Armata"/>
              </a:rPr>
              <a:t>Define last mile facilities in zoning to effectively plan for this relatively new type of facility and the impacts they are having on our communities.</a:t>
            </a:r>
            <a:endParaRPr b="1" sz="1500">
              <a:solidFill>
                <a:schemeClr val="dk1"/>
              </a:solidFill>
              <a:latin typeface="Armata"/>
              <a:ea typeface="Armata"/>
              <a:cs typeface="Armata"/>
              <a:sym typeface="Armata"/>
            </a:endParaRPr>
          </a:p>
          <a:p>
            <a:pPr indent="-317500" lvl="1" marL="914400" rtl="0" algn="l">
              <a:lnSpc>
                <a:spcPct val="115000"/>
              </a:lnSpc>
              <a:spcBef>
                <a:spcPts val="0"/>
              </a:spcBef>
              <a:spcAft>
                <a:spcPts val="0"/>
              </a:spcAft>
              <a:buClr>
                <a:schemeClr val="dk1"/>
              </a:buClr>
              <a:buSzPts val="1400"/>
              <a:buFont typeface="Armata"/>
              <a:buChar char="○"/>
            </a:pPr>
            <a:r>
              <a:rPr lang="en">
                <a:solidFill>
                  <a:schemeClr val="dk1"/>
                </a:solidFill>
                <a:latin typeface="Armata"/>
                <a:ea typeface="Armata"/>
                <a:cs typeface="Armata"/>
                <a:sym typeface="Armata"/>
              </a:rPr>
              <a:t>Engage impacted communities and advocates within 6 months of vote</a:t>
            </a:r>
            <a:endParaRPr>
              <a:solidFill>
                <a:schemeClr val="dk1"/>
              </a:solidFill>
              <a:latin typeface="Armata"/>
              <a:ea typeface="Armata"/>
              <a:cs typeface="Armata"/>
              <a:sym typeface="Armata"/>
            </a:endParaRPr>
          </a:p>
          <a:p>
            <a:pPr indent="-323850" lvl="0" marL="457200" rtl="0" algn="l">
              <a:lnSpc>
                <a:spcPct val="115000"/>
              </a:lnSpc>
              <a:spcBef>
                <a:spcPts val="0"/>
              </a:spcBef>
              <a:spcAft>
                <a:spcPts val="0"/>
              </a:spcAft>
              <a:buClr>
                <a:schemeClr val="dk1"/>
              </a:buClr>
              <a:buSzPts val="1500"/>
              <a:buFont typeface="Armata"/>
              <a:buAutoNum type="arabicPeriod"/>
            </a:pPr>
            <a:r>
              <a:rPr b="1" lang="en" sz="1500">
                <a:solidFill>
                  <a:schemeClr val="dk1"/>
                </a:solidFill>
                <a:latin typeface="Armata"/>
                <a:ea typeface="Armata"/>
                <a:cs typeface="Armata"/>
                <a:sym typeface="Armata"/>
              </a:rPr>
              <a:t>Restrict the over-</a:t>
            </a:r>
            <a:r>
              <a:rPr b="1" lang="en" sz="1500">
                <a:solidFill>
                  <a:schemeClr val="dk1"/>
                </a:solidFill>
                <a:latin typeface="Armata"/>
                <a:ea typeface="Armata"/>
                <a:cs typeface="Armata"/>
                <a:sym typeface="Armata"/>
              </a:rPr>
              <a:t>concentration</a:t>
            </a:r>
            <a:r>
              <a:rPr b="1" lang="en" sz="1500">
                <a:solidFill>
                  <a:schemeClr val="dk1"/>
                </a:solidFill>
                <a:latin typeface="Armata"/>
                <a:ea typeface="Armata"/>
                <a:cs typeface="Armata"/>
                <a:sym typeface="Armata"/>
              </a:rPr>
              <a:t> of last-mile facilities through use of innovative tools, which may include a special permit.</a:t>
            </a:r>
            <a:endParaRPr b="1" sz="1500">
              <a:solidFill>
                <a:schemeClr val="dk1"/>
              </a:solidFill>
              <a:latin typeface="Armata"/>
              <a:ea typeface="Armata"/>
              <a:cs typeface="Armata"/>
              <a:sym typeface="Armata"/>
            </a:endParaRPr>
          </a:p>
          <a:p>
            <a:pPr indent="-317500" lvl="0" marL="914400" rtl="0" algn="l">
              <a:lnSpc>
                <a:spcPct val="115000"/>
              </a:lnSpc>
              <a:spcBef>
                <a:spcPts val="0"/>
              </a:spcBef>
              <a:spcAft>
                <a:spcPts val="0"/>
              </a:spcAft>
              <a:buClr>
                <a:schemeClr val="dk1"/>
              </a:buClr>
              <a:buSzPts val="1400"/>
              <a:buFont typeface="Armata"/>
              <a:buChar char="●"/>
            </a:pPr>
            <a:r>
              <a:rPr lang="en">
                <a:solidFill>
                  <a:schemeClr val="dk1"/>
                </a:solidFill>
                <a:latin typeface="Armata"/>
                <a:ea typeface="Armata"/>
                <a:cs typeface="Armata"/>
                <a:sym typeface="Armata"/>
              </a:rPr>
              <a:t>Engage impacted communities and advocates within 6 months of vote. </a:t>
            </a:r>
            <a:endParaRPr>
              <a:solidFill>
                <a:schemeClr val="dk1"/>
              </a:solidFill>
              <a:latin typeface="Armata"/>
              <a:ea typeface="Armata"/>
              <a:cs typeface="Armata"/>
              <a:sym typeface="Armata"/>
            </a:endParaRPr>
          </a:p>
          <a:p>
            <a:pPr indent="-317500" lvl="0" marL="914400" rtl="0" algn="l">
              <a:lnSpc>
                <a:spcPct val="115000"/>
              </a:lnSpc>
              <a:spcBef>
                <a:spcPts val="0"/>
              </a:spcBef>
              <a:spcAft>
                <a:spcPts val="0"/>
              </a:spcAft>
              <a:buClr>
                <a:schemeClr val="dk1"/>
              </a:buClr>
              <a:buSzPts val="1400"/>
              <a:buFont typeface="Armata"/>
              <a:buChar char="●"/>
            </a:pPr>
            <a:r>
              <a:rPr lang="en">
                <a:solidFill>
                  <a:schemeClr val="dk1"/>
                </a:solidFill>
                <a:latin typeface="Armata"/>
                <a:ea typeface="Armata"/>
                <a:cs typeface="Armata"/>
                <a:sym typeface="Armata"/>
              </a:rPr>
              <a:t>Suite of tools developed for consideration before the end of 2025.</a:t>
            </a:r>
            <a:endParaRPr>
              <a:solidFill>
                <a:schemeClr val="dk1"/>
              </a:solidFill>
              <a:latin typeface="Armata"/>
              <a:ea typeface="Armata"/>
              <a:cs typeface="Armata"/>
              <a:sym typeface="Armata"/>
            </a:endParaRPr>
          </a:p>
          <a:p>
            <a:pPr indent="-323850" lvl="0" marL="457200" rtl="0" algn="l">
              <a:lnSpc>
                <a:spcPct val="115000"/>
              </a:lnSpc>
              <a:spcBef>
                <a:spcPts val="0"/>
              </a:spcBef>
              <a:spcAft>
                <a:spcPts val="0"/>
              </a:spcAft>
              <a:buClr>
                <a:schemeClr val="dk1"/>
              </a:buClr>
              <a:buSzPts val="1500"/>
              <a:buFont typeface="Armata"/>
              <a:buAutoNum type="arabicPeriod"/>
            </a:pPr>
            <a:r>
              <a:rPr b="1" lang="en" sz="1500">
                <a:solidFill>
                  <a:schemeClr val="dk1"/>
                </a:solidFill>
                <a:latin typeface="Armata"/>
                <a:ea typeface="Armata"/>
                <a:cs typeface="Armata"/>
                <a:sym typeface="Armata"/>
              </a:rPr>
              <a:t>Limit truck and delivery related traffic and mitigate pollution impacts, thereby improving air quality and pedestrian safety. </a:t>
            </a:r>
            <a:endParaRPr b="1" sz="1500">
              <a:solidFill>
                <a:schemeClr val="dk1"/>
              </a:solidFill>
              <a:latin typeface="Armata"/>
              <a:ea typeface="Armata"/>
              <a:cs typeface="Armata"/>
              <a:sym typeface="Armata"/>
            </a:endParaRPr>
          </a:p>
          <a:p>
            <a:pPr indent="-317500" lvl="1" marL="914400" rtl="0" algn="l">
              <a:lnSpc>
                <a:spcPct val="115000"/>
              </a:lnSpc>
              <a:spcBef>
                <a:spcPts val="0"/>
              </a:spcBef>
              <a:spcAft>
                <a:spcPts val="0"/>
              </a:spcAft>
              <a:buClr>
                <a:schemeClr val="dk1"/>
              </a:buClr>
              <a:buSzPts val="1400"/>
              <a:buFont typeface="Armata"/>
              <a:buChar char="○"/>
            </a:pPr>
            <a:r>
              <a:rPr lang="en">
                <a:solidFill>
                  <a:schemeClr val="dk1"/>
                </a:solidFill>
                <a:latin typeface="Armata"/>
                <a:ea typeface="Armata"/>
                <a:cs typeface="Armata"/>
                <a:sym typeface="Armata"/>
              </a:rPr>
              <a:t>Final proposed set of regulations presented to impacted communities by the end of 2024</a:t>
            </a:r>
            <a:endParaRPr>
              <a:solidFill>
                <a:schemeClr val="dk1"/>
              </a:solidFill>
              <a:latin typeface="Armata"/>
              <a:ea typeface="Armata"/>
              <a:cs typeface="Armata"/>
              <a:sym typeface="Armata"/>
            </a:endParaRPr>
          </a:p>
          <a:p>
            <a:pPr indent="-323850" lvl="0" marL="457200" rtl="0" algn="l">
              <a:lnSpc>
                <a:spcPct val="115000"/>
              </a:lnSpc>
              <a:spcBef>
                <a:spcPts val="0"/>
              </a:spcBef>
              <a:spcAft>
                <a:spcPts val="0"/>
              </a:spcAft>
              <a:buClr>
                <a:schemeClr val="dk1"/>
              </a:buClr>
              <a:buSzPts val="1500"/>
              <a:buFont typeface="Armata"/>
              <a:buAutoNum type="arabicPeriod"/>
            </a:pPr>
            <a:r>
              <a:rPr b="1" lang="en" sz="1500">
                <a:solidFill>
                  <a:schemeClr val="dk1"/>
                </a:solidFill>
                <a:latin typeface="Armata"/>
                <a:ea typeface="Armata"/>
                <a:cs typeface="Armata"/>
                <a:sym typeface="Armata"/>
              </a:rPr>
              <a:t>Create industrial waterfront zoning provisions that compel investments and/or preservation of maritime freight access in line with parallel city goals and plans. </a:t>
            </a:r>
            <a:endParaRPr b="1" sz="1500">
              <a:solidFill>
                <a:schemeClr val="dk2"/>
              </a:solidFill>
              <a:latin typeface="Armata"/>
              <a:ea typeface="Armata"/>
              <a:cs typeface="Armata"/>
              <a:sym typeface="Armata"/>
            </a:endParaRPr>
          </a:p>
        </p:txBody>
      </p:sp>
      <p:sp>
        <p:nvSpPr>
          <p:cNvPr id="115" name="Google Shape;115;p21"/>
          <p:cNvSpPr txBox="1"/>
          <p:nvPr>
            <p:ph type="title"/>
          </p:nvPr>
        </p:nvSpPr>
        <p:spPr>
          <a:xfrm>
            <a:off x="385750" y="273450"/>
            <a:ext cx="3453900" cy="572700"/>
          </a:xfrm>
          <a:prstGeom prst="rect">
            <a:avLst/>
          </a:prstGeom>
          <a:solidFill>
            <a:srgbClr val="23407D"/>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F9E1"/>
                </a:solidFill>
                <a:latin typeface="Archivo"/>
                <a:ea typeface="Archivo"/>
                <a:cs typeface="Archivo"/>
                <a:sym typeface="Archivo"/>
              </a:rPr>
              <a:t>DEMANDS FOR DCP</a:t>
            </a:r>
            <a:endParaRPr b="1">
              <a:solidFill>
                <a:srgbClr val="FFF9E1"/>
              </a:solidFill>
              <a:latin typeface="Archivo"/>
              <a:ea typeface="Archivo"/>
              <a:cs typeface="Archivo"/>
              <a:sym typeface="Archiv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