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Armata"/>
      <p:regular r:id="rId25"/>
    </p:embeddedFont>
    <p:embeddedFont>
      <p:font typeface="Oswald"/>
      <p:regular r:id="rId26"/>
      <p:bold r:id="rId27"/>
    </p:embeddedFont>
    <p:embeddedFont>
      <p:font typeface="Archiv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rmata-regular.fntdata"/><Relationship Id="rId28" Type="http://schemas.openxmlformats.org/officeDocument/2006/relationships/font" Target="fonts/Archivo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chiv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chivo-boldItalic.fntdata"/><Relationship Id="rId30" Type="http://schemas.openxmlformats.org/officeDocument/2006/relationships/font" Target="fonts/Archiv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d38c2632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bd38c2632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1cb867ff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1cb867ff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c1107ddf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c1107ddf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1cb867ff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1cb867ff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1cb867ff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1cb867ff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1cb867ff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1cb867ff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1cb867ff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1cb867ff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1cb867ff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1cb867ff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1cb867ff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1cb867ff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1cb867ff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1cb867ff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1cb867ff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1cb867ff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yc.gov/site/planning/plans/city-of-yes/city-of-yes-overview.page" TargetMode="External"/><Relationship Id="rId4" Type="http://schemas.openxmlformats.org/officeDocument/2006/relationships/hyperlink" Target="https://www.nyc.gov/site/planning/plans/city-of-yes/city-of-yes-economic-opportunity.page" TargetMode="External"/><Relationship Id="rId5" Type="http://schemas.openxmlformats.org/officeDocument/2006/relationships/hyperlink" Target="https://council.nyc.gov/alexa-aviles/city-of-yes/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uncil.nyc.gov/alexa-aviles/city-of-ye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s://council.nyc.gov/alexa-aviles/a-data-snapshot-of-cd-38/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4235025" y="-77050"/>
            <a:ext cx="4241700" cy="5219700"/>
          </a:xfrm>
          <a:prstGeom prst="rect">
            <a:avLst/>
          </a:prstGeom>
          <a:solidFill>
            <a:srgbClr val="2340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Google Shape;59;p13"/>
          <p:cNvSpPr txBox="1"/>
          <p:nvPr>
            <p:ph type="ctrTitle"/>
          </p:nvPr>
        </p:nvSpPr>
        <p:spPr>
          <a:xfrm>
            <a:off x="608725" y="1837475"/>
            <a:ext cx="6708600" cy="9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70">
                <a:latin typeface="Archivo"/>
                <a:ea typeface="Archivo"/>
                <a:cs typeface="Archivo"/>
                <a:sym typeface="Archivo"/>
              </a:rPr>
              <a:t>OUR CONCERNS </a:t>
            </a:r>
            <a:r>
              <a:rPr lang="en" sz="2870">
                <a:latin typeface="Archivo"/>
                <a:ea typeface="Archivo"/>
                <a:cs typeface="Archivo"/>
                <a:sym typeface="Archivo"/>
              </a:rPr>
              <a:t>WITH CITY OF YES</a:t>
            </a:r>
            <a:endParaRPr b="0" sz="2203"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203">
                <a:latin typeface="Archivo"/>
                <a:ea typeface="Archivo"/>
                <a:cs typeface="Archivo"/>
                <a:sym typeface="Archivo"/>
              </a:rPr>
              <a:t>ZONING FOR ECONOMIC OPPORTUNITY </a:t>
            </a:r>
            <a:endParaRPr b="0" sz="2203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08725" y="3578625"/>
            <a:ext cx="4686000" cy="593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Created by the Office of Council Member Alexa Avilés </a:t>
            </a:r>
            <a:r>
              <a:rPr i="1" lang="en" sz="1200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March </a:t>
            </a:r>
            <a:r>
              <a:rPr i="1" lang="en" sz="1200">
                <a:solidFill>
                  <a:schemeClr val="dk2"/>
                </a:solidFill>
                <a:latin typeface="Archivo"/>
                <a:ea typeface="Archivo"/>
                <a:cs typeface="Archivo"/>
                <a:sym typeface="Archivo"/>
              </a:rPr>
              <a:t>2024</a:t>
            </a:r>
            <a:endParaRPr i="1" sz="1200">
              <a:solidFill>
                <a:schemeClr val="dk2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608725" y="2831925"/>
            <a:ext cx="7510800" cy="746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chivo"/>
                <a:ea typeface="Archivo"/>
                <a:cs typeface="Archivo"/>
                <a:sym typeface="Archivo"/>
              </a:rPr>
              <a:t>NOTE: This is a public awareness document and does not constitute an endorsement of any of the text amendments included in City of Yes.</a:t>
            </a:r>
            <a:endParaRPr sz="17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213650" y="-2130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271025" y="3884825"/>
            <a:ext cx="7800" cy="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670600" y="1910375"/>
            <a:ext cx="8036400" cy="2719800"/>
          </a:xfrm>
          <a:prstGeom prst="rect">
            <a:avLst/>
          </a:prstGeom>
          <a:solidFill>
            <a:srgbClr val="2340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mata"/>
              <a:buChar char="❖"/>
            </a:pPr>
            <a:r>
              <a:rPr b="1" lang="en" sz="2400">
                <a:solidFill>
                  <a:schemeClr val="lt1"/>
                </a:solidFill>
                <a:highlight>
                  <a:srgbClr val="23407D"/>
                </a:highlight>
                <a:latin typeface="Armata"/>
                <a:ea typeface="Armata"/>
                <a:cs typeface="Armata"/>
                <a:sym typeface="Armata"/>
              </a:rPr>
              <a:t>Create three new industrial zoning districts as a part of negotiations on the ZEO text amendment. They would include:</a:t>
            </a:r>
            <a:endParaRPr b="1" sz="2400">
              <a:solidFill>
                <a:schemeClr val="lt1"/>
              </a:solidFill>
              <a:highlight>
                <a:srgbClr val="23407D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mata"/>
              <a:buChar char="➢"/>
            </a:pPr>
            <a:r>
              <a:rPr b="1" lang="en" sz="2400">
                <a:solidFill>
                  <a:schemeClr val="lt1"/>
                </a:solidFill>
                <a:highlight>
                  <a:srgbClr val="23407D"/>
                </a:highlight>
                <a:latin typeface="Armata"/>
                <a:ea typeface="Armata"/>
                <a:cs typeface="Armata"/>
                <a:sym typeface="Armata"/>
              </a:rPr>
              <a:t>Core Industrial District</a:t>
            </a:r>
            <a:endParaRPr b="1" sz="2400">
              <a:solidFill>
                <a:schemeClr val="lt1"/>
              </a:solidFill>
              <a:highlight>
                <a:srgbClr val="23407D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mata"/>
              <a:buChar char="➢"/>
            </a:pPr>
            <a:r>
              <a:rPr b="1" lang="en" sz="2400">
                <a:solidFill>
                  <a:schemeClr val="lt1"/>
                </a:solidFill>
                <a:highlight>
                  <a:srgbClr val="23407D"/>
                </a:highlight>
                <a:latin typeface="Armata"/>
                <a:ea typeface="Armata"/>
                <a:cs typeface="Armata"/>
                <a:sym typeface="Armata"/>
              </a:rPr>
              <a:t>Mixed/ Transition District</a:t>
            </a:r>
            <a:endParaRPr b="1" sz="2400">
              <a:solidFill>
                <a:schemeClr val="lt1"/>
              </a:solidFill>
              <a:highlight>
                <a:srgbClr val="23407D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mata"/>
              <a:buChar char="➢"/>
            </a:pPr>
            <a:r>
              <a:rPr b="1" lang="en" sz="2400">
                <a:solidFill>
                  <a:schemeClr val="lt1"/>
                </a:solidFill>
                <a:highlight>
                  <a:srgbClr val="23407D"/>
                </a:highlight>
                <a:latin typeface="Armata"/>
                <a:ea typeface="Armata"/>
                <a:cs typeface="Armata"/>
                <a:sym typeface="Armata"/>
              </a:rPr>
              <a:t>Growth District</a:t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highlight>
                <a:srgbClr val="E69138"/>
              </a:highlight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0" y="5303825"/>
            <a:ext cx="85206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62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mata"/>
              <a:ea typeface="Armata"/>
              <a:cs typeface="Armata"/>
              <a:sym typeface="Armata"/>
            </a:endParaRPr>
          </a:p>
        </p:txBody>
      </p:sp>
      <p:sp>
        <p:nvSpPr>
          <p:cNvPr id="156" name="Google Shape;156;p22"/>
          <p:cNvSpPr txBox="1"/>
          <p:nvPr>
            <p:ph type="title"/>
          </p:nvPr>
        </p:nvSpPr>
        <p:spPr>
          <a:xfrm>
            <a:off x="670600" y="1105075"/>
            <a:ext cx="2775600" cy="805200"/>
          </a:xfrm>
          <a:prstGeom prst="rect">
            <a:avLst/>
          </a:prstGeom>
          <a:solidFill>
            <a:srgbClr val="2340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4500">
                <a:solidFill>
                  <a:schemeClr val="lt1"/>
                </a:solidFill>
                <a:highlight>
                  <a:srgbClr val="23407D"/>
                </a:highlight>
              </a:rPr>
              <a:t>WE AIM TO:</a:t>
            </a:r>
            <a:endParaRPr b="1" sz="45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-3019825" y="3272250"/>
            <a:ext cx="1936500" cy="4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55A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The Industrial Business Zone (IBZ) </a:t>
            </a:r>
            <a:b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</a:b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in District 38.</a:t>
            </a:r>
            <a:endParaRPr sz="8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-289975" y="3970425"/>
            <a:ext cx="201900" cy="185700"/>
          </a:xfrm>
          <a:prstGeom prst="rect">
            <a:avLst/>
          </a:prstGeom>
          <a:solidFill>
            <a:srgbClr val="55A7C7"/>
          </a:solidFill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22"/>
          <p:cNvSpPr txBox="1"/>
          <p:nvPr>
            <p:ph type="title"/>
          </p:nvPr>
        </p:nvSpPr>
        <p:spPr>
          <a:xfrm>
            <a:off x="-5790275" y="1200300"/>
            <a:ext cx="749100" cy="3039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highlight>
                <a:srgbClr val="E69138"/>
              </a:highlight>
            </a:endParaRPr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-4001850" y="2868550"/>
            <a:ext cx="586200" cy="4485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highlight>
                  <a:srgbClr val="E69138"/>
                </a:highlight>
              </a:rPr>
              <a:t>SUNSET PARK</a:t>
            </a:r>
            <a:endParaRPr sz="1000">
              <a:highlight>
                <a:srgbClr val="E69138"/>
              </a:highlight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11700" y="757325"/>
            <a:ext cx="3272100" cy="5874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chemeClr val="dk2"/>
                </a:highlight>
              </a:rPr>
              <a:t>LINKS TO RESOURCES</a:t>
            </a:r>
            <a:endParaRPr b="1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311700" y="1528000"/>
            <a:ext cx="8520600" cy="15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CITY OF YES</a:t>
            </a: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 WEBSITE</a:t>
            </a:r>
            <a:endParaRPr b="1" sz="16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ECONOMIC OPPORTUNITY TEXT AMENDMENT</a:t>
            </a:r>
            <a:r>
              <a:rPr b="1" lang="en" sz="1600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</a:rPr>
              <a:t> </a:t>
            </a: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WEBSITE</a:t>
            </a:r>
            <a:endParaRPr b="1" sz="16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 u="sng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TIMELINE</a:t>
            </a:r>
            <a:r>
              <a:rPr b="1" lang="en" sz="1600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</a:rPr>
              <a:t> </a:t>
            </a: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CREATED BY THE</a:t>
            </a: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 </a:t>
            </a: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OFFICE OF COUNCIL MEMBER ALEXA AVILÉS</a:t>
            </a:r>
            <a:endParaRPr b="1" sz="1600"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3375" y="4291775"/>
            <a:ext cx="851725" cy="8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608200" y="1384275"/>
            <a:ext cx="3150300" cy="1245900"/>
          </a:xfrm>
          <a:prstGeom prst="rect">
            <a:avLst/>
          </a:prstGeom>
          <a:solidFill>
            <a:srgbClr val="23407D"/>
          </a:solidFill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chemeClr val="lt1"/>
                </a:solidFill>
                <a:highlight>
                  <a:srgbClr val="23407D"/>
                </a:highlight>
              </a:rPr>
              <a:t>A QUICK NOTE ON CITY OF YES</a:t>
            </a:r>
            <a:endParaRPr b="1" sz="3600">
              <a:solidFill>
                <a:schemeClr val="lt1"/>
              </a:solidFill>
              <a:highlight>
                <a:srgbClr val="23407D"/>
              </a:highlight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8200" y="2972475"/>
            <a:ext cx="5944500" cy="17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latin typeface="Armata"/>
                <a:ea typeface="Armata"/>
                <a:cs typeface="Armata"/>
                <a:sym typeface="Armata"/>
              </a:rPr>
              <a:t>While we agree with the overall goals of the ZEO to allow local businesses the space to change and grow, here are a few pieces we are working in coalition to address. For more on the City of Yes proposal, </a:t>
            </a:r>
            <a:r>
              <a:rPr b="1" lang="en" sz="1700" u="sng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visit our website</a:t>
            </a:r>
            <a:r>
              <a:rPr b="1" lang="en" sz="1700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</a:rPr>
              <a:t>.</a:t>
            </a:r>
            <a:endParaRPr b="1" sz="1700">
              <a:solidFill>
                <a:srgbClr val="23407D"/>
              </a:solidFill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4"/>
          <p:cNvCxnSpPr/>
          <p:nvPr/>
        </p:nvCxnSpPr>
        <p:spPr>
          <a:xfrm>
            <a:off x="608200" y="2852550"/>
            <a:ext cx="5841900" cy="1050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0" y="4886825"/>
            <a:ext cx="85206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62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mata"/>
              <a:ea typeface="Armata"/>
              <a:cs typeface="Armata"/>
              <a:sym typeface="Armata"/>
            </a:endParaRPr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516500" y="3278725"/>
            <a:ext cx="6096000" cy="88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4700">
                <a:solidFill>
                  <a:schemeClr val="lt1"/>
                </a:solidFill>
                <a:highlight>
                  <a:schemeClr val="dk2"/>
                </a:highlight>
              </a:rPr>
              <a:t>MANUFACTURING ZONES</a:t>
            </a:r>
            <a:endParaRPr b="1" sz="42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132225" y="-528900"/>
            <a:ext cx="1936500" cy="4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55A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The Industrial Business Zone (IBZ) </a:t>
            </a:r>
            <a:b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</a:b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in District 38.</a:t>
            </a:r>
            <a:endParaRPr sz="8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15950" y="-411900"/>
            <a:ext cx="201900" cy="185700"/>
          </a:xfrm>
          <a:prstGeom prst="rect">
            <a:avLst/>
          </a:prstGeom>
          <a:solidFill>
            <a:srgbClr val="55A7C7"/>
          </a:solidFill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52375" y="-471000"/>
            <a:ext cx="749100" cy="3039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highlight>
                  <a:srgbClr val="E69138"/>
                </a:highlight>
              </a:rPr>
              <a:t>HOOK</a:t>
            </a:r>
            <a:endParaRPr sz="1000">
              <a:highlight>
                <a:srgbClr val="E69138"/>
              </a:highlight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1853600" y="-471000"/>
            <a:ext cx="586200" cy="4485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highlight>
                  <a:srgbClr val="E69138"/>
                </a:highlight>
              </a:rPr>
              <a:t>SUNSET PARK</a:t>
            </a:r>
            <a:endParaRPr sz="1000">
              <a:highlight>
                <a:srgbClr val="E69138"/>
              </a:highlight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95250" y="657825"/>
            <a:ext cx="2259600" cy="546600"/>
          </a:xfrm>
          <a:prstGeom prst="rect">
            <a:avLst/>
          </a:prstGeom>
          <a:solidFill>
            <a:srgbClr val="23407D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23407D"/>
                </a:highlight>
              </a:rPr>
              <a:t>CITYWIDE IBZs</a:t>
            </a:r>
            <a:endParaRPr b="1">
              <a:solidFill>
                <a:schemeClr val="lt1"/>
              </a:solidFill>
              <a:highlight>
                <a:srgbClr val="23407D"/>
              </a:highlight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53375" y="1340800"/>
            <a:ext cx="38895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mata"/>
                <a:ea typeface="Armata"/>
                <a:cs typeface="Armata"/>
                <a:sym typeface="Armata"/>
              </a:rPr>
              <a:t>Created in 2005, Industrial </a:t>
            </a:r>
            <a:r>
              <a:rPr lang="en" sz="1600">
                <a:latin typeface="Armata"/>
                <a:ea typeface="Armata"/>
                <a:cs typeface="Armata"/>
                <a:sym typeface="Armata"/>
              </a:rPr>
              <a:t>Business</a:t>
            </a:r>
            <a:r>
              <a:rPr lang="en" sz="1600">
                <a:latin typeface="Armata"/>
                <a:ea typeface="Armata"/>
                <a:cs typeface="Armata"/>
                <a:sym typeface="Armata"/>
              </a:rPr>
              <a:t> Zones (IBZs) were most recently updated in 2013 by an EDC Commission</a:t>
            </a:r>
            <a:endParaRPr sz="16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Armata"/>
                <a:ea typeface="Armata"/>
                <a:cs typeface="Armata"/>
                <a:sym typeface="Armata"/>
              </a:rPr>
              <a:t>The mission of IBZs is to preserve industrial, but with no formal commitment</a:t>
            </a:r>
            <a:endParaRPr sz="16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8%</a:t>
            </a:r>
            <a:r>
              <a:rPr lang="en" sz="1600">
                <a:latin typeface="Armata"/>
                <a:ea typeface="Armata"/>
                <a:cs typeface="Armata"/>
                <a:sym typeface="Armata"/>
              </a:rPr>
              <a:t> of NYC is an IBZ</a:t>
            </a:r>
            <a:endParaRPr sz="16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57%</a:t>
            </a:r>
            <a:r>
              <a:rPr lang="en" sz="1600">
                <a:latin typeface="Armata"/>
                <a:ea typeface="Armata"/>
                <a:cs typeface="Armata"/>
                <a:sym typeface="Armata"/>
              </a:rPr>
              <a:t> of all M-Zones are in IBZs</a:t>
            </a:r>
            <a:endParaRPr sz="16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latin typeface="Armata"/>
                <a:ea typeface="Armata"/>
                <a:cs typeface="Armata"/>
                <a:sym typeface="Armata"/>
              </a:rPr>
              <a:t>62%</a:t>
            </a:r>
            <a:r>
              <a:rPr lang="en" sz="1600">
                <a:latin typeface="Armata"/>
                <a:ea typeface="Armata"/>
                <a:cs typeface="Armata"/>
                <a:sym typeface="Armata"/>
              </a:rPr>
              <a:t> of M districts are M</a:t>
            </a:r>
            <a:r>
              <a:rPr lang="en" sz="1600">
                <a:latin typeface="Armata"/>
                <a:ea typeface="Armata"/>
                <a:cs typeface="Armata"/>
                <a:sym typeface="Armata"/>
              </a:rPr>
              <a:t>1</a:t>
            </a:r>
            <a:endParaRPr sz="1600"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4888" y="690563"/>
            <a:ext cx="4181475" cy="3762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6"/>
          <p:cNvSpPr/>
          <p:nvPr/>
        </p:nvSpPr>
        <p:spPr>
          <a:xfrm>
            <a:off x="4412800" y="1386688"/>
            <a:ext cx="581700" cy="70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997175" y="1428700"/>
            <a:ext cx="4669800" cy="11058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Through the work of a robust coalition of elected officials in city government, we have entered into conversations with DCP regarding some of our concerns with current zoning in our IBZ.</a:t>
            </a:r>
            <a:endParaRPr b="1" sz="13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highlight>
                <a:srgbClr val="E69138"/>
              </a:highlight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0" y="5593500"/>
            <a:ext cx="85206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62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mata"/>
              <a:ea typeface="Armata"/>
              <a:cs typeface="Armata"/>
              <a:sym typeface="Armata"/>
            </a:endParaRPr>
          </a:p>
        </p:txBody>
      </p:sp>
      <p:sp>
        <p:nvSpPr>
          <p:cNvPr id="99" name="Google Shape;99;p17"/>
          <p:cNvSpPr txBox="1"/>
          <p:nvPr>
            <p:ph type="title"/>
          </p:nvPr>
        </p:nvSpPr>
        <p:spPr>
          <a:xfrm>
            <a:off x="3997175" y="581100"/>
            <a:ext cx="3942000" cy="619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highlight>
                  <a:schemeClr val="dk2"/>
                </a:highlight>
              </a:rPr>
              <a:t>IBZs AND DISTRICT 38</a:t>
            </a:r>
            <a:endParaRPr b="1" sz="32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7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38048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1769875" y="4552625"/>
            <a:ext cx="1936500" cy="4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55A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The Industrial Business Zone (IBZ) </a:t>
            </a:r>
            <a:b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</a:b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in District 38.</a:t>
            </a:r>
            <a:endParaRPr sz="8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1853600" y="4669625"/>
            <a:ext cx="201900" cy="185700"/>
          </a:xfrm>
          <a:prstGeom prst="rect">
            <a:avLst/>
          </a:prstGeom>
          <a:solidFill>
            <a:srgbClr val="55A7C7"/>
          </a:solidFill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2237950" y="1271700"/>
            <a:ext cx="749100" cy="3039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highlight>
                  <a:srgbClr val="E69138"/>
                </a:highlight>
              </a:rPr>
              <a:t>RED HOOK</a:t>
            </a:r>
            <a:endParaRPr sz="1000">
              <a:highlight>
                <a:srgbClr val="E69138"/>
              </a:highlight>
            </a:endParaRPr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2801725" y="3759950"/>
            <a:ext cx="586200" cy="4485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highlight>
                  <a:srgbClr val="E69138"/>
                </a:highlight>
              </a:rPr>
              <a:t>SUNSET PARK</a:t>
            </a:r>
            <a:endParaRPr sz="1000">
              <a:highlight>
                <a:srgbClr val="E69138"/>
              </a:highlight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3997175" y="2868550"/>
            <a:ext cx="4876800" cy="1891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3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As you know, Sunset and Red Hook have significant IBZs. Over 1 out of 5 of our district neighbors works in the industrial sector (i.e. construction, manufacturing, wholesale trade, transportation &amp; warehousing, utilities)</a:t>
            </a:r>
            <a:endParaRPr b="1" sz="13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1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For </a:t>
            </a:r>
            <a:r>
              <a:rPr b="1" lang="en" sz="11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more</a:t>
            </a:r>
            <a:r>
              <a:rPr b="1" lang="en" sz="11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 on our district profile, </a:t>
            </a:r>
            <a:r>
              <a:rPr b="1" lang="en" sz="1100" u="sng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 the data snapshot report</a:t>
            </a:r>
            <a:r>
              <a:rPr lang="en" sz="11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 </a:t>
            </a:r>
            <a:r>
              <a:rPr b="1" lang="en" sz="11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on our website.</a:t>
            </a:r>
            <a:endParaRPr b="1" sz="13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5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-3061600" y="537625"/>
            <a:ext cx="1581600" cy="957000"/>
          </a:xfrm>
          <a:prstGeom prst="rect">
            <a:avLst/>
          </a:prstGeom>
          <a:solidFill>
            <a:srgbClr val="E1E1E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E1E1E1"/>
              </a:highlight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42175" y="1776600"/>
            <a:ext cx="79773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latin typeface="Armata"/>
                <a:ea typeface="Armata"/>
                <a:cs typeface="Armata"/>
                <a:sym typeface="Armata"/>
              </a:rPr>
              <a:t>Our IBZs are critical to our neighborhood and our city.</a:t>
            </a:r>
            <a:endParaRPr b="1" sz="20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latin typeface="Armata"/>
                <a:ea typeface="Armata"/>
                <a:cs typeface="Armata"/>
                <a:sym typeface="Armata"/>
              </a:rPr>
              <a:t>NYC’s over 500,000 industrial jobs provide accessible career pathways for New Yorkers without a college degree, and non-native English speakers with higher wages and more opportunities for advancement than hospitality, retail, and other sectors.</a:t>
            </a:r>
            <a:endParaRPr sz="17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700">
                <a:solidFill>
                  <a:srgbClr val="23407D"/>
                </a:solidFill>
                <a:latin typeface="Armata"/>
                <a:ea typeface="Armata"/>
                <a:cs typeface="Armata"/>
                <a:sym typeface="Armata"/>
              </a:rPr>
              <a:t>80% </a:t>
            </a:r>
            <a:r>
              <a:rPr b="1" lang="en" sz="2000">
                <a:latin typeface="Armata"/>
                <a:ea typeface="Armata"/>
                <a:cs typeface="Armata"/>
                <a:sym typeface="Armata"/>
              </a:rPr>
              <a:t>of the workforce is made up of people of color.</a:t>
            </a:r>
            <a:endParaRPr sz="17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521900" y="848125"/>
            <a:ext cx="2035500" cy="646500"/>
          </a:xfrm>
          <a:prstGeom prst="rect">
            <a:avLst/>
          </a:prstGeom>
          <a:solidFill>
            <a:srgbClr val="23407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highlight>
                  <a:srgbClr val="23407D"/>
                </a:highlight>
                <a:latin typeface="Oswald"/>
                <a:ea typeface="Oswald"/>
                <a:cs typeface="Oswald"/>
                <a:sym typeface="Oswald"/>
              </a:rPr>
              <a:t>GOOD JOBS</a:t>
            </a:r>
            <a:endParaRPr b="1" sz="3000">
              <a:solidFill>
                <a:schemeClr val="lt1"/>
              </a:solidFill>
              <a:highlight>
                <a:srgbClr val="23407D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567900" y="1580575"/>
            <a:ext cx="4229100" cy="1470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Recycling + </a:t>
            </a: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waste transfer stations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Concrete + asphalt plants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Aggregate recycling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Wastewater treatment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Lumber treatment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highlight>
                <a:srgbClr val="E69138"/>
              </a:highlight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0" y="5303825"/>
            <a:ext cx="85206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62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mata"/>
              <a:ea typeface="Armata"/>
              <a:cs typeface="Armata"/>
              <a:sym typeface="Armata"/>
            </a:endParaRPr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474300" y="285325"/>
            <a:ext cx="5598600" cy="6192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900">
                <a:solidFill>
                  <a:schemeClr val="lt1"/>
                </a:solidFill>
                <a:highlight>
                  <a:schemeClr val="dk2"/>
                </a:highlight>
              </a:rPr>
              <a:t>ESSENTIAL SERVICES + OPERATIONS</a:t>
            </a:r>
            <a:endParaRPr b="1" sz="27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7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-3019825" y="3272250"/>
            <a:ext cx="1936500" cy="4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55A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The Industrial Business Zone (IBZ) </a:t>
            </a:r>
            <a:b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</a:br>
            <a:r>
              <a:rPr b="1" lang="en" sz="800">
                <a:solidFill>
                  <a:schemeClr val="lt1"/>
                </a:solidFill>
                <a:highlight>
                  <a:schemeClr val="dk2"/>
                </a:highlight>
              </a:rPr>
              <a:t>          in District 38.</a:t>
            </a:r>
            <a:endParaRPr sz="8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-289975" y="3970425"/>
            <a:ext cx="201900" cy="185700"/>
          </a:xfrm>
          <a:prstGeom prst="rect">
            <a:avLst/>
          </a:prstGeom>
          <a:solidFill>
            <a:srgbClr val="55A7C7"/>
          </a:solidFill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-5790275" y="1200300"/>
            <a:ext cx="749100" cy="3039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highlight>
                <a:srgbClr val="E69138"/>
              </a:highlight>
            </a:endParaRPr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-4001850" y="2868550"/>
            <a:ext cx="586200" cy="4485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highlight>
                  <a:srgbClr val="E69138"/>
                </a:highlight>
              </a:rPr>
              <a:t>SUNSET PARK</a:t>
            </a:r>
            <a:endParaRPr sz="1000">
              <a:highlight>
                <a:srgbClr val="E69138"/>
              </a:highlight>
            </a:endParaRPr>
          </a:p>
        </p:txBody>
      </p:sp>
      <p:sp>
        <p:nvSpPr>
          <p:cNvPr id="126" name="Google Shape;126;p19"/>
          <p:cNvSpPr txBox="1"/>
          <p:nvPr>
            <p:ph type="title"/>
          </p:nvPr>
        </p:nvSpPr>
        <p:spPr>
          <a:xfrm>
            <a:off x="3567900" y="3257075"/>
            <a:ext cx="4054800" cy="1470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Metal fabrication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Food distribution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Construction equipment storage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Bus + truck depots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mata"/>
              <a:buChar char="❖"/>
            </a:pPr>
            <a:r>
              <a:rPr b="1" lang="en" sz="1500">
                <a:solidFill>
                  <a:schemeClr val="lt1"/>
                </a:solidFill>
                <a:highlight>
                  <a:schemeClr val="dk2"/>
                </a:highlight>
                <a:latin typeface="Armata"/>
                <a:ea typeface="Armata"/>
                <a:cs typeface="Armata"/>
                <a:sym typeface="Armata"/>
              </a:rPr>
              <a:t>Power plants + fuel storage</a:t>
            </a:r>
            <a:endParaRPr b="1" sz="1500">
              <a:solidFill>
                <a:schemeClr val="lt1"/>
              </a:solidFill>
              <a:highlight>
                <a:schemeClr val="dk2"/>
              </a:highlight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5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25" y="1580513"/>
            <a:ext cx="2268647" cy="1470380"/>
          </a:xfrm>
          <a:prstGeom prst="rect">
            <a:avLst/>
          </a:prstGeom>
          <a:noFill/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225" y="3257024"/>
            <a:ext cx="2268650" cy="1470375"/>
          </a:xfrm>
          <a:prstGeom prst="rect">
            <a:avLst/>
          </a:prstGeom>
          <a:noFill/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19"/>
          <p:cNvSpPr txBox="1"/>
          <p:nvPr/>
        </p:nvSpPr>
        <p:spPr>
          <a:xfrm>
            <a:off x="474300" y="904525"/>
            <a:ext cx="8046300" cy="400200"/>
          </a:xfrm>
          <a:prstGeom prst="rect">
            <a:avLst/>
          </a:prstGeom>
          <a:solidFill>
            <a:srgbClr val="23407D"/>
          </a:solidFill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23407D"/>
                </a:highlight>
                <a:latin typeface="Oswald"/>
                <a:ea typeface="Oswald"/>
                <a:cs typeface="Oswald"/>
                <a:sym typeface="Oswald"/>
              </a:rPr>
              <a:t>NYC relies on </a:t>
            </a:r>
            <a:r>
              <a:rPr b="1" lang="en">
                <a:solidFill>
                  <a:schemeClr val="lt1"/>
                </a:solidFill>
                <a:highlight>
                  <a:srgbClr val="23407D"/>
                </a:highlight>
                <a:latin typeface="Oswald"/>
                <a:ea typeface="Oswald"/>
                <a:cs typeface="Oswald"/>
                <a:sym typeface="Oswald"/>
              </a:rPr>
              <a:t>industrial</a:t>
            </a:r>
            <a:r>
              <a:rPr b="1" lang="en">
                <a:solidFill>
                  <a:schemeClr val="lt1"/>
                </a:solidFill>
                <a:highlight>
                  <a:srgbClr val="23407D"/>
                </a:highlight>
                <a:latin typeface="Oswald"/>
                <a:ea typeface="Oswald"/>
                <a:cs typeface="Oswald"/>
                <a:sym typeface="Oswald"/>
              </a:rPr>
              <a:t> business and operations to keep our city running every day. Industrial uses include:</a:t>
            </a:r>
            <a:endParaRPr sz="1300">
              <a:highlight>
                <a:srgbClr val="23407D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-3061600" y="537625"/>
            <a:ext cx="1581600" cy="957000"/>
          </a:xfrm>
          <a:prstGeom prst="rect">
            <a:avLst/>
          </a:prstGeom>
          <a:solidFill>
            <a:srgbClr val="E1E1E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E1E1E1"/>
              </a:highlight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535325" y="2159050"/>
            <a:ext cx="5250300" cy="24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mata"/>
                <a:ea typeface="Armata"/>
                <a:cs typeface="Armata"/>
                <a:sym typeface="Armata"/>
              </a:rPr>
              <a:t>Manufacturing for </a:t>
            </a:r>
            <a:r>
              <a:rPr lang="en" sz="1400">
                <a:latin typeface="Armata"/>
                <a:ea typeface="Armata"/>
                <a:cs typeface="Armata"/>
                <a:sym typeface="Armata"/>
              </a:rPr>
              <a:t>offshore</a:t>
            </a:r>
            <a:r>
              <a:rPr lang="en" sz="1400">
                <a:latin typeface="Armata"/>
                <a:ea typeface="Armata"/>
                <a:cs typeface="Armata"/>
                <a:sym typeface="Armata"/>
              </a:rPr>
              <a:t> wind, solar power businesses, and battery storage for clean energy.</a:t>
            </a:r>
            <a:endParaRPr sz="14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mata"/>
                <a:ea typeface="Armata"/>
                <a:cs typeface="Armata"/>
                <a:sym typeface="Armata"/>
              </a:rPr>
              <a:t>Sustainable and alternative freight movement, including maritime, rail transfer stations, charging stations for electric trucks.</a:t>
            </a:r>
            <a:endParaRPr sz="14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mata"/>
                <a:ea typeface="Armata"/>
                <a:cs typeface="Armata"/>
                <a:sym typeface="Armata"/>
              </a:rPr>
              <a:t>“Green” building design and construction services needed to upgrade NYC buildings to new GHG emissions standards.</a:t>
            </a:r>
            <a:endParaRPr sz="1400">
              <a:latin typeface="Armata"/>
              <a:ea typeface="Armata"/>
              <a:cs typeface="Armata"/>
              <a:sym typeface="Armat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595025" y="537625"/>
            <a:ext cx="2848800" cy="646500"/>
          </a:xfrm>
          <a:prstGeom prst="rect">
            <a:avLst/>
          </a:prstGeom>
          <a:solidFill>
            <a:srgbClr val="23407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highlight>
                  <a:srgbClr val="23407D"/>
                </a:highlight>
                <a:latin typeface="Oswald"/>
                <a:ea typeface="Oswald"/>
                <a:cs typeface="Oswald"/>
                <a:sym typeface="Oswald"/>
              </a:rPr>
              <a:t>GREEN ECONOMY</a:t>
            </a:r>
            <a:endParaRPr b="1" sz="3000">
              <a:solidFill>
                <a:schemeClr val="lt1"/>
              </a:solidFill>
              <a:highlight>
                <a:srgbClr val="23407D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535325" y="1281250"/>
            <a:ext cx="61761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latin typeface="Armata"/>
                <a:ea typeface="Armata"/>
                <a:cs typeface="Armata"/>
                <a:sym typeface="Armata"/>
              </a:rPr>
              <a:t>H</a:t>
            </a:r>
            <a:r>
              <a:rPr b="1" lang="en" sz="2000">
                <a:latin typeface="Armata"/>
                <a:ea typeface="Armata"/>
                <a:cs typeface="Armata"/>
                <a:sym typeface="Armata"/>
              </a:rPr>
              <a:t>elp us reach our climate goals and become a regional hub for the green economy.</a:t>
            </a:r>
            <a:endParaRPr sz="1700">
              <a:latin typeface="Armata"/>
              <a:ea typeface="Armata"/>
              <a:cs typeface="Armata"/>
              <a:sym typeface="Armata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975" y="2159050"/>
            <a:ext cx="1929870" cy="2408000"/>
          </a:xfrm>
          <a:prstGeom prst="rect">
            <a:avLst/>
          </a:prstGeom>
          <a:noFill/>
          <a:ln cap="flat" cmpd="sng" w="9525">
            <a:solidFill>
              <a:srgbClr val="2340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1" name="Google Shape;141;p20"/>
          <p:cNvSpPr/>
          <p:nvPr/>
        </p:nvSpPr>
        <p:spPr>
          <a:xfrm rot="10800000">
            <a:off x="5995450" y="-64800"/>
            <a:ext cx="3344100" cy="2842800"/>
          </a:xfrm>
          <a:prstGeom prst="rtTriangle">
            <a:avLst/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-3061600" y="537625"/>
            <a:ext cx="1581600" cy="957000"/>
          </a:xfrm>
          <a:prstGeom prst="rect">
            <a:avLst/>
          </a:prstGeom>
          <a:solidFill>
            <a:srgbClr val="E1E1E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E1E1E1"/>
              </a:highlight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40582"/>
          <a:stretch/>
        </p:blipFill>
        <p:spPr>
          <a:xfrm>
            <a:off x="8419600" y="4713075"/>
            <a:ext cx="724400" cy="4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642650" y="537625"/>
            <a:ext cx="6910200" cy="661800"/>
          </a:xfrm>
          <a:prstGeom prst="rect">
            <a:avLst/>
          </a:prstGeom>
          <a:solidFill>
            <a:srgbClr val="23407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highlight>
                  <a:srgbClr val="23407D"/>
                </a:highlight>
                <a:latin typeface="Oswald"/>
                <a:ea typeface="Oswald"/>
                <a:cs typeface="Oswald"/>
                <a:sym typeface="Oswald"/>
              </a:rPr>
              <a:t>CURRENT THREATS TO M-ZONES INCLUDE:</a:t>
            </a:r>
            <a:endParaRPr b="1" sz="3100">
              <a:solidFill>
                <a:schemeClr val="lt1"/>
              </a:solidFill>
              <a:highlight>
                <a:srgbClr val="23407D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548750" y="1386075"/>
            <a:ext cx="8175000" cy="33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mata"/>
              <a:buChar char="❖"/>
            </a:pPr>
            <a:r>
              <a:rPr lang="en">
                <a:latin typeface="Armata"/>
                <a:ea typeface="Armata"/>
                <a:cs typeface="Armata"/>
                <a:sym typeface="Armata"/>
              </a:rPr>
              <a:t>Market pressure leads to proliferation of </a:t>
            </a:r>
            <a:r>
              <a:rPr b="1" lang="en">
                <a:latin typeface="Armata"/>
                <a:ea typeface="Armata"/>
                <a:cs typeface="Armata"/>
                <a:sym typeface="Armata"/>
              </a:rPr>
              <a:t>nightlife, office + commercial uses </a:t>
            </a:r>
            <a:endParaRPr b="1">
              <a:latin typeface="Armata"/>
              <a:ea typeface="Armata"/>
              <a:cs typeface="Armata"/>
              <a:sym typeface="Arm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mata"/>
              <a:buChar char="❖"/>
            </a:pPr>
            <a:r>
              <a:rPr lang="en">
                <a:latin typeface="Armata"/>
                <a:ea typeface="Armata"/>
                <a:cs typeface="Armata"/>
                <a:sym typeface="Armata"/>
              </a:rPr>
              <a:t>Absence of appropriate zoning districts to facilitate</a:t>
            </a:r>
            <a:r>
              <a:rPr b="1" lang="en">
                <a:latin typeface="Armata"/>
                <a:ea typeface="Armata"/>
                <a:cs typeface="Armata"/>
                <a:sym typeface="Armata"/>
              </a:rPr>
              <a:t> industrial business growth and investments</a:t>
            </a:r>
            <a:endParaRPr b="1">
              <a:latin typeface="Armata"/>
              <a:ea typeface="Armata"/>
              <a:cs typeface="Armata"/>
              <a:sym typeface="Arm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mata"/>
              <a:buChar char="❖"/>
            </a:pPr>
            <a:r>
              <a:rPr lang="en">
                <a:latin typeface="Armata"/>
                <a:ea typeface="Armata"/>
                <a:cs typeface="Armata"/>
                <a:sym typeface="Armata"/>
              </a:rPr>
              <a:t>Loss of</a:t>
            </a:r>
            <a:r>
              <a:rPr b="1" lang="en">
                <a:latin typeface="Armata"/>
                <a:ea typeface="Armata"/>
                <a:cs typeface="Armata"/>
                <a:sym typeface="Armata"/>
              </a:rPr>
              <a:t> critical industrial sites (esp near waterfront) </a:t>
            </a:r>
            <a:r>
              <a:rPr lang="en">
                <a:latin typeface="Armata"/>
                <a:ea typeface="Armata"/>
                <a:cs typeface="Armata"/>
                <a:sym typeface="Armata"/>
              </a:rPr>
              <a:t>to commercial uses</a:t>
            </a:r>
            <a:endParaRPr>
              <a:latin typeface="Armata"/>
              <a:ea typeface="Armata"/>
              <a:cs typeface="Armata"/>
              <a:sym typeface="Arm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mata"/>
              <a:buChar char="❖"/>
            </a:pPr>
            <a:r>
              <a:rPr lang="en">
                <a:latin typeface="Armata"/>
                <a:ea typeface="Armata"/>
                <a:cs typeface="Armata"/>
                <a:sym typeface="Armata"/>
              </a:rPr>
              <a:t>Lack of distinction between areas needed for</a:t>
            </a:r>
            <a:r>
              <a:rPr b="1" lang="en">
                <a:latin typeface="Armata"/>
                <a:ea typeface="Armata"/>
                <a:cs typeface="Armata"/>
                <a:sym typeface="Armata"/>
              </a:rPr>
              <a:t> heavy industry/ infrastructure vs. mixed use</a:t>
            </a:r>
            <a:endParaRPr b="1">
              <a:latin typeface="Armata"/>
              <a:ea typeface="Armata"/>
              <a:cs typeface="Armata"/>
              <a:sym typeface="Armat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mata"/>
              <a:buChar char="❖"/>
            </a:pPr>
            <a:r>
              <a:rPr lang="en">
                <a:latin typeface="Armata"/>
                <a:ea typeface="Armata"/>
                <a:cs typeface="Armata"/>
                <a:sym typeface="Armata"/>
              </a:rPr>
              <a:t>Lack of </a:t>
            </a:r>
            <a:r>
              <a:rPr b="1" lang="en">
                <a:latin typeface="Armata"/>
                <a:ea typeface="Armata"/>
                <a:cs typeface="Armata"/>
                <a:sym typeface="Armata"/>
              </a:rPr>
              <a:t>middle density districts (3, 4 FAR) </a:t>
            </a:r>
            <a:r>
              <a:rPr lang="en">
                <a:latin typeface="Armata"/>
                <a:ea typeface="Armata"/>
                <a:cs typeface="Armata"/>
                <a:sym typeface="Armata"/>
              </a:rPr>
              <a:t>with archaic</a:t>
            </a:r>
            <a:r>
              <a:rPr b="1" lang="en">
                <a:latin typeface="Armata"/>
                <a:ea typeface="Armata"/>
                <a:cs typeface="Armata"/>
                <a:sym typeface="Armata"/>
              </a:rPr>
              <a:t> parking and loading requirements</a:t>
            </a:r>
            <a:endParaRPr b="1" sz="2200">
              <a:latin typeface="Armata"/>
              <a:ea typeface="Armata"/>
              <a:cs typeface="Armata"/>
              <a:sym typeface="Arma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