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Playfair Display"/>
      <p:regular r:id="rId38"/>
      <p:bold r:id="rId39"/>
      <p:italic r:id="rId40"/>
      <p:boldItalic r:id="rId41"/>
    </p:embeddedFont>
    <p:embeddedFont>
      <p:font typeface="Montserrat"/>
      <p:regular r:id="rId42"/>
      <p:bold r:id="rId43"/>
      <p:italic r:id="rId44"/>
      <p:boldItalic r:id="rId45"/>
    </p:embeddedFont>
    <p:embeddedFont>
      <p:font typeface="Armata"/>
      <p:regular r:id="rId46"/>
    </p:embeddedFont>
    <p:embeddedFont>
      <p:font typeface="Oswald"/>
      <p:regular r:id="rId47"/>
      <p:bold r:id="rId48"/>
    </p:embeddedFont>
    <p:embeddedFont>
      <p:font typeface="Archivo"/>
      <p:regular r:id="rId49"/>
      <p:bold r:id="rId50"/>
      <p:italic r:id="rId51"/>
      <p:boldItalic r:id="rId5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PlayfairDisplay-italic.fntdata"/><Relationship Id="rId42" Type="http://schemas.openxmlformats.org/officeDocument/2006/relationships/font" Target="fonts/Montserrat-regular.fntdata"/><Relationship Id="rId41" Type="http://schemas.openxmlformats.org/officeDocument/2006/relationships/font" Target="fonts/PlayfairDisplay-boldItalic.fntdata"/><Relationship Id="rId44" Type="http://schemas.openxmlformats.org/officeDocument/2006/relationships/font" Target="fonts/Montserrat-italic.fntdata"/><Relationship Id="rId43" Type="http://schemas.openxmlformats.org/officeDocument/2006/relationships/font" Target="fonts/Montserrat-bold.fntdata"/><Relationship Id="rId46" Type="http://schemas.openxmlformats.org/officeDocument/2006/relationships/font" Target="fonts/Armata-regular.fntdata"/><Relationship Id="rId45"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Oswald-bold.fntdata"/><Relationship Id="rId47" Type="http://schemas.openxmlformats.org/officeDocument/2006/relationships/font" Target="fonts/Oswald-regular.fntdata"/><Relationship Id="rId49" Type="http://schemas.openxmlformats.org/officeDocument/2006/relationships/font" Target="fonts/Archiv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font" Target="fonts/PlayfairDisplay-bold.fntdata"/><Relationship Id="rId38" Type="http://schemas.openxmlformats.org/officeDocument/2006/relationships/font" Target="fonts/PlayfairDisplay-regular.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font" Target="fonts/Archivo-italic.fntdata"/><Relationship Id="rId50" Type="http://schemas.openxmlformats.org/officeDocument/2006/relationships/font" Target="fonts/Archivo-bold.fntdata"/><Relationship Id="rId52" Type="http://schemas.openxmlformats.org/officeDocument/2006/relationships/font" Target="fonts/Archiv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2bd38c2632b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2bd38c2632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bc1107ddf7_1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bc1107ddf7_1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bc1107ddf7_1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bc1107ddf7_1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f1c9f8012e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f1c9f8012e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bc1107ddf7_1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bc1107ddf7_1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bc1107ddf7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bc1107ddf7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bc1107ddf7_1_2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bc1107ddf7_1_2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bc1107ddf7_1_2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bc1107ddf7_1_2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c1107ddf7_1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bc1107ddf7_1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bc1107ddf7_1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bc1107ddf7_1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bc1107ddf7_1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bc1107ddf7_1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f1c9f8012e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f1c9f8012e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bc1107ddf7_1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bc1107ddf7_1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bc1107ddf7_1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bc1107ddf7_1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bc1107ddf7_1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bc1107ddf7_1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bc1107ddf7_1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bc1107ddf7_1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bc1107ddf7_1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bc1107ddf7_1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c1107ddf7_1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2bc1107ddf7_1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bc1107ddf7_1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2bc1107ddf7_1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bc1107ddf7_1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2bc1107ddf7_1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bc1107ddf7_1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bc1107ddf7_1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bc1107ddf7_1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bc1107ddf7_1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f1c9f8012e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f1c9f8012e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bc1107ddf7_1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bc1107ddf7_1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bc1107ddf7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2bc1107ddf7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bc1107ddf7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bc1107ddf7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f1c9f8012e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f1c9f8012e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bcc17925c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bcc17925c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f1c9f8012e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f1c9f8012e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bc1107ddf7_1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bc1107ddf7_1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f1c9f8012e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f1c9f8012e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bc1107ddf7_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bc1107ddf7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4"/>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council.nyc.gov/alexa-aviles/resources/" TargetMode="Externa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www.nyc.gov/site/planning/plans/city-of-yes/city-of-yes-overview.page" TargetMode="External"/><Relationship Id="rId4" Type="http://schemas.openxmlformats.org/officeDocument/2006/relationships/hyperlink" Target="https://www.nyc.gov/site/planning/plans/city-of-yes/city-of-yes-economic-opportunity.page" TargetMode="External"/><Relationship Id="rId5" Type="http://schemas.openxmlformats.org/officeDocument/2006/relationships/hyperlink" Target="https://council.nyc.gov/alexa-aviles/city-of-yes/" TargetMode="External"/><Relationship Id="rId6"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3407D"/>
        </a:solidFill>
      </p:bgPr>
    </p:bg>
    <p:spTree>
      <p:nvGrpSpPr>
        <p:cNvPr id="57" name="Shape 57"/>
        <p:cNvGrpSpPr/>
        <p:nvPr/>
      </p:nvGrpSpPr>
      <p:grpSpPr>
        <a:xfrm>
          <a:off x="0" y="0"/>
          <a:ext cx="0" cy="0"/>
          <a:chOff x="0" y="0"/>
          <a:chExt cx="0" cy="0"/>
        </a:xfrm>
      </p:grpSpPr>
      <p:sp>
        <p:nvSpPr>
          <p:cNvPr id="58" name="Google Shape;58;p13"/>
          <p:cNvSpPr/>
          <p:nvPr/>
        </p:nvSpPr>
        <p:spPr>
          <a:xfrm>
            <a:off x="4235025" y="-77050"/>
            <a:ext cx="4241700" cy="5219700"/>
          </a:xfrm>
          <a:prstGeom prst="rect">
            <a:avLst/>
          </a:prstGeom>
          <a:solidFill>
            <a:srgbClr val="FFDE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Playfair Display"/>
              <a:ea typeface="Playfair Display"/>
              <a:cs typeface="Playfair Display"/>
              <a:sym typeface="Playfair Display"/>
            </a:endParaRPr>
          </a:p>
        </p:txBody>
      </p:sp>
      <p:sp>
        <p:nvSpPr>
          <p:cNvPr id="59" name="Google Shape;59;p13"/>
          <p:cNvSpPr txBox="1"/>
          <p:nvPr>
            <p:ph type="ctrTitle"/>
          </p:nvPr>
        </p:nvSpPr>
        <p:spPr>
          <a:xfrm>
            <a:off x="608725" y="979825"/>
            <a:ext cx="7118700" cy="1852200"/>
          </a:xfrm>
          <a:prstGeom prst="rect">
            <a:avLst/>
          </a:prstGeom>
        </p:spPr>
        <p:txBody>
          <a:bodyPr anchorCtr="0" anchor="ctr" bIns="91425" lIns="91425" spcFirstLastPara="1" rIns="91425" wrap="square" tIns="91425">
            <a:normAutofit/>
          </a:bodyPr>
          <a:lstStyle/>
          <a:p>
            <a:pPr indent="0" lvl="0" marL="457200" rtl="0" algn="l">
              <a:lnSpc>
                <a:spcPct val="80000"/>
              </a:lnSpc>
              <a:spcBef>
                <a:spcPts val="0"/>
              </a:spcBef>
              <a:spcAft>
                <a:spcPts val="0"/>
              </a:spcAft>
              <a:buSzPts val="990"/>
              <a:buNone/>
            </a:pPr>
            <a:r>
              <a:rPr lang="en" sz="2870">
                <a:latin typeface="Archivo"/>
                <a:ea typeface="Archivo"/>
                <a:cs typeface="Archivo"/>
                <a:sym typeface="Archivo"/>
              </a:rPr>
              <a:t>CITY OF YES ZONING FOR </a:t>
            </a:r>
            <a:endParaRPr sz="2870">
              <a:latin typeface="Archivo"/>
              <a:ea typeface="Archivo"/>
              <a:cs typeface="Archivo"/>
              <a:sym typeface="Archivo"/>
            </a:endParaRPr>
          </a:p>
          <a:p>
            <a:pPr indent="0" lvl="0" marL="457200" rtl="0" algn="l">
              <a:lnSpc>
                <a:spcPct val="80000"/>
              </a:lnSpc>
              <a:spcBef>
                <a:spcPts val="0"/>
              </a:spcBef>
              <a:spcAft>
                <a:spcPts val="0"/>
              </a:spcAft>
              <a:buSzPts val="990"/>
              <a:buNone/>
            </a:pPr>
            <a:r>
              <a:rPr lang="en" sz="2870">
                <a:latin typeface="Archivo"/>
                <a:ea typeface="Archivo"/>
                <a:cs typeface="Archivo"/>
                <a:sym typeface="Archivo"/>
              </a:rPr>
              <a:t>ECONOMIC OPPORTUNITY QUESTIONS: </a:t>
            </a:r>
            <a:endParaRPr sz="2870">
              <a:latin typeface="Archivo"/>
              <a:ea typeface="Archivo"/>
              <a:cs typeface="Archivo"/>
              <a:sym typeface="Archivo"/>
            </a:endParaRPr>
          </a:p>
          <a:p>
            <a:pPr indent="457200" lvl="0" marL="0" rtl="0" algn="l">
              <a:lnSpc>
                <a:spcPct val="80000"/>
              </a:lnSpc>
              <a:spcBef>
                <a:spcPts val="0"/>
              </a:spcBef>
              <a:spcAft>
                <a:spcPts val="0"/>
              </a:spcAft>
              <a:buSzPts val="990"/>
              <a:buNone/>
            </a:pPr>
            <a:r>
              <a:rPr b="0" lang="en" sz="2203">
                <a:latin typeface="Archivo"/>
                <a:ea typeface="Archivo"/>
                <a:cs typeface="Archivo"/>
                <a:sym typeface="Archivo"/>
              </a:rPr>
              <a:t>ANSWERING COMMUNITY CONCERNS </a:t>
            </a:r>
            <a:br>
              <a:rPr b="0" lang="en" sz="2203">
                <a:latin typeface="Archivo"/>
                <a:ea typeface="Archivo"/>
                <a:cs typeface="Archivo"/>
                <a:sym typeface="Archivo"/>
              </a:rPr>
            </a:br>
            <a:r>
              <a:rPr b="0" lang="en" sz="2203">
                <a:latin typeface="Archivo"/>
                <a:ea typeface="Archivo"/>
                <a:cs typeface="Archivo"/>
                <a:sym typeface="Archivo"/>
              </a:rPr>
              <a:t>	RAISED IN SOUTH BROOKLYN</a:t>
            </a:r>
            <a:endParaRPr b="0" sz="2203">
              <a:latin typeface="Archivo"/>
              <a:ea typeface="Archivo"/>
              <a:cs typeface="Archivo"/>
              <a:sym typeface="Archivo"/>
            </a:endParaRPr>
          </a:p>
        </p:txBody>
      </p:sp>
      <p:sp>
        <p:nvSpPr>
          <p:cNvPr id="60" name="Google Shape;60;p13"/>
          <p:cNvSpPr txBox="1"/>
          <p:nvPr>
            <p:ph idx="1" type="subTitle"/>
          </p:nvPr>
        </p:nvSpPr>
        <p:spPr>
          <a:xfrm>
            <a:off x="608725" y="3578625"/>
            <a:ext cx="2662200" cy="834600"/>
          </a:xfrm>
          <a:prstGeom prst="rect">
            <a:avLst/>
          </a:prstGeom>
          <a:solidFill>
            <a:schemeClr val="lt2"/>
          </a:solidFill>
        </p:spPr>
        <p:txBody>
          <a:bodyPr anchorCtr="0" anchor="ctr" bIns="91425" lIns="91425" spcFirstLastPara="1" rIns="91425" wrap="square" tIns="91425">
            <a:noAutofit/>
          </a:bodyPr>
          <a:lstStyle/>
          <a:p>
            <a:pPr indent="0" lvl="0" marL="0" rtl="0" algn="l">
              <a:spcBef>
                <a:spcPts val="0"/>
              </a:spcBef>
              <a:spcAft>
                <a:spcPts val="0"/>
              </a:spcAft>
              <a:buNone/>
            </a:pPr>
            <a:r>
              <a:rPr lang="en" sz="1400">
                <a:solidFill>
                  <a:schemeClr val="dk2"/>
                </a:solidFill>
                <a:latin typeface="Archivo"/>
                <a:ea typeface="Archivo"/>
                <a:cs typeface="Archivo"/>
                <a:sym typeface="Archivo"/>
              </a:rPr>
              <a:t>Created by the Office of </a:t>
            </a:r>
            <a:endParaRPr sz="1400">
              <a:solidFill>
                <a:schemeClr val="dk2"/>
              </a:solidFill>
              <a:latin typeface="Archivo"/>
              <a:ea typeface="Archivo"/>
              <a:cs typeface="Archivo"/>
              <a:sym typeface="Archivo"/>
            </a:endParaRPr>
          </a:p>
          <a:p>
            <a:pPr indent="0" lvl="0" marL="0" rtl="0" algn="l">
              <a:spcBef>
                <a:spcPts val="0"/>
              </a:spcBef>
              <a:spcAft>
                <a:spcPts val="0"/>
              </a:spcAft>
              <a:buNone/>
            </a:pPr>
            <a:r>
              <a:rPr lang="en" sz="1400">
                <a:solidFill>
                  <a:schemeClr val="dk2"/>
                </a:solidFill>
                <a:latin typeface="Archivo"/>
                <a:ea typeface="Archivo"/>
                <a:cs typeface="Archivo"/>
                <a:sym typeface="Archivo"/>
              </a:rPr>
              <a:t>Councilmember Alexa Avilés</a:t>
            </a:r>
            <a:endParaRPr sz="1400">
              <a:solidFill>
                <a:schemeClr val="dk2"/>
              </a:solidFill>
              <a:latin typeface="Archivo"/>
              <a:ea typeface="Archivo"/>
              <a:cs typeface="Archivo"/>
              <a:sym typeface="Archivo"/>
            </a:endParaRPr>
          </a:p>
          <a:p>
            <a:pPr indent="0" lvl="0" marL="0" rtl="0" algn="l">
              <a:spcBef>
                <a:spcPts val="0"/>
              </a:spcBef>
              <a:spcAft>
                <a:spcPts val="0"/>
              </a:spcAft>
              <a:buNone/>
            </a:pPr>
            <a:r>
              <a:rPr i="1" lang="en" sz="1200">
                <a:solidFill>
                  <a:schemeClr val="dk2"/>
                </a:solidFill>
                <a:latin typeface="Archivo"/>
                <a:ea typeface="Archivo"/>
                <a:cs typeface="Archivo"/>
                <a:sym typeface="Archivo"/>
              </a:rPr>
              <a:t>February 2024</a:t>
            </a:r>
            <a:endParaRPr i="1" sz="1200">
              <a:solidFill>
                <a:schemeClr val="dk2"/>
              </a:solidFill>
              <a:latin typeface="Archivo"/>
              <a:ea typeface="Archivo"/>
              <a:cs typeface="Archivo"/>
              <a:sym typeface="Archivo"/>
            </a:endParaRPr>
          </a:p>
        </p:txBody>
      </p:sp>
      <p:sp>
        <p:nvSpPr>
          <p:cNvPr id="61" name="Google Shape;61;p13"/>
          <p:cNvSpPr txBox="1"/>
          <p:nvPr>
            <p:ph idx="1" type="subTitle"/>
          </p:nvPr>
        </p:nvSpPr>
        <p:spPr>
          <a:xfrm>
            <a:off x="608725" y="2831925"/>
            <a:ext cx="7683600" cy="746700"/>
          </a:xfrm>
          <a:prstGeom prst="rect">
            <a:avLst/>
          </a:prstGeom>
          <a:solidFill>
            <a:schemeClr val="dk2"/>
          </a:solidFill>
        </p:spPr>
        <p:txBody>
          <a:bodyPr anchorCtr="0" anchor="ctr" bIns="91425" lIns="91425" spcFirstLastPara="1" rIns="91425" wrap="square" tIns="91425">
            <a:noAutofit/>
          </a:bodyPr>
          <a:lstStyle/>
          <a:p>
            <a:pPr indent="0" lvl="0" marL="0" rtl="0" algn="l">
              <a:spcBef>
                <a:spcPts val="0"/>
              </a:spcBef>
              <a:spcAft>
                <a:spcPts val="0"/>
              </a:spcAft>
              <a:buNone/>
            </a:pPr>
            <a:r>
              <a:rPr lang="en" sz="1700">
                <a:latin typeface="Archivo"/>
                <a:ea typeface="Archivo"/>
                <a:cs typeface="Archivo"/>
                <a:sym typeface="Archivo"/>
              </a:rPr>
              <a:t>NOTE: This is a public awareness document and does not constitute an endorsement of any of the text amendments included in City of Yes.</a:t>
            </a:r>
            <a:endParaRPr sz="1700">
              <a:latin typeface="Archivo"/>
              <a:ea typeface="Archivo"/>
              <a:cs typeface="Archivo"/>
              <a:sym typeface="Archivo"/>
            </a:endParaRPr>
          </a:p>
        </p:txBody>
      </p:sp>
      <p:sp>
        <p:nvSpPr>
          <p:cNvPr id="62" name="Google Shape;62;p13"/>
          <p:cNvSpPr txBox="1"/>
          <p:nvPr/>
        </p:nvSpPr>
        <p:spPr>
          <a:xfrm>
            <a:off x="6213650" y="-213050"/>
            <a:ext cx="1371600" cy="45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latin typeface="Playfair Display"/>
              <a:ea typeface="Playfair Display"/>
              <a:cs typeface="Playfair Display"/>
              <a:sym typeface="Playfair Display"/>
            </a:endParaRPr>
          </a:p>
        </p:txBody>
      </p:sp>
      <p:pic>
        <p:nvPicPr>
          <p:cNvPr id="63" name="Google Shape;63;p13"/>
          <p:cNvPicPr preferRelativeResize="0"/>
          <p:nvPr/>
        </p:nvPicPr>
        <p:blipFill>
          <a:blip r:embed="rId3">
            <a:alphaModFix/>
          </a:blip>
          <a:stretch>
            <a:fillRect/>
          </a:stretch>
        </p:blipFill>
        <p:spPr>
          <a:xfrm>
            <a:off x="7132825" y="2235500"/>
            <a:ext cx="594600" cy="594600"/>
          </a:xfrm>
          <a:prstGeom prst="rect">
            <a:avLst/>
          </a:prstGeom>
          <a:noFill/>
          <a:ln>
            <a:noFill/>
          </a:ln>
        </p:spPr>
      </p:pic>
      <p:sp>
        <p:nvSpPr>
          <p:cNvPr id="64" name="Google Shape;64;p13"/>
          <p:cNvSpPr txBox="1"/>
          <p:nvPr/>
        </p:nvSpPr>
        <p:spPr>
          <a:xfrm>
            <a:off x="3271025" y="3884825"/>
            <a:ext cx="7800" cy="2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latin typeface="Playfair Display"/>
              <a:ea typeface="Playfair Display"/>
              <a:cs typeface="Playfair Display"/>
              <a:sym typeface="Playfair Display"/>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2"/>
          <p:cNvSpPr txBox="1"/>
          <p:nvPr>
            <p:ph type="title"/>
          </p:nvPr>
        </p:nvSpPr>
        <p:spPr>
          <a:xfrm>
            <a:off x="311700" y="445025"/>
            <a:ext cx="8520600" cy="14484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HOW DOES THE </a:t>
            </a:r>
            <a:r>
              <a:rPr b="1" lang="en">
                <a:highlight>
                  <a:srgbClr val="E1E1E1"/>
                </a:highlight>
              </a:rPr>
              <a:t>AMENDMENT</a:t>
            </a:r>
            <a:r>
              <a:rPr b="1" lang="en">
                <a:highlight>
                  <a:srgbClr val="E1E1E1"/>
                </a:highlight>
              </a:rPr>
              <a:t> ADDRESS THE POTENTIAL FOR SAFETY OR NOISE CONCERNS IN BUILDINGS WITH BOTH COMMERCIAL AND RESIDENTIAL USE?</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130" name="Google Shape;130;p22"/>
          <p:cNvSpPr txBox="1"/>
          <p:nvPr>
            <p:ph idx="1" type="body"/>
          </p:nvPr>
        </p:nvSpPr>
        <p:spPr>
          <a:xfrm>
            <a:off x="311700" y="1998600"/>
            <a:ext cx="8520600" cy="21231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Clr>
                <a:schemeClr val="dk2"/>
              </a:buClr>
              <a:buSzPts val="1100"/>
              <a:buFont typeface="Arial"/>
              <a:buNone/>
            </a:pPr>
            <a:r>
              <a:rPr b="1" lang="en" sz="1600">
                <a:latin typeface="Armata"/>
                <a:ea typeface="Armata"/>
                <a:cs typeface="Armata"/>
                <a:sym typeface="Armata"/>
              </a:rPr>
              <a:t>Nothing in zoning prevents those spaces from converting to residential use, but conversion can be cost prohibitive or physically impossible </a:t>
            </a:r>
            <a:r>
              <a:rPr lang="en" sz="1600">
                <a:latin typeface="Armata"/>
                <a:ea typeface="Armata"/>
                <a:cs typeface="Armata"/>
                <a:sym typeface="Armata"/>
              </a:rPr>
              <a:t>if the space lacks sufficient windows, kitchens, or full bathrooms. By allowing these spaces to re-tenant with a wider range of businesses, DCP can reduce vacancies, and believe that – just like in places where 2nd story is already allowed – the physical requirements create a major obstacle to conversion in existing buildings. </a:t>
            </a:r>
            <a:endParaRPr sz="1600">
              <a:latin typeface="Armata"/>
              <a:ea typeface="Armata"/>
              <a:cs typeface="Armata"/>
              <a:sym typeface="Armata"/>
            </a:endParaRPr>
          </a:p>
        </p:txBody>
      </p:sp>
      <p:pic>
        <p:nvPicPr>
          <p:cNvPr id="131" name="Google Shape;131;p22"/>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3"/>
          <p:cNvSpPr txBox="1"/>
          <p:nvPr>
            <p:ph type="title"/>
          </p:nvPr>
        </p:nvSpPr>
        <p:spPr>
          <a:xfrm>
            <a:off x="311700" y="1546650"/>
            <a:ext cx="6585900" cy="205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a:highlight>
                  <a:srgbClr val="FFDE59"/>
                </a:highlight>
              </a:rPr>
              <a:t>HOW DOES THE AMENDMENT ADDRESS THE POTENTIAL FOR SAFETY OR NOISE CONCERNS IN BUILDINGS WITH BOTH COMMERCIAL AND RESIDENTIAL USE?</a:t>
            </a:r>
            <a:endParaRPr b="1" sz="3200">
              <a:highlight>
                <a:srgbClr val="E1E1E1"/>
              </a:highlight>
            </a:endParaRPr>
          </a:p>
        </p:txBody>
      </p:sp>
      <p:sp>
        <p:nvSpPr>
          <p:cNvPr id="137" name="Google Shape;137;p23"/>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138" name="Google Shape;138;p23"/>
          <p:cNvCxnSpPr/>
          <p:nvPr/>
        </p:nvCxnSpPr>
        <p:spPr>
          <a:xfrm>
            <a:off x="591750" y="3645975"/>
            <a:ext cx="4603800" cy="0"/>
          </a:xfrm>
          <a:prstGeom prst="straightConnector1">
            <a:avLst/>
          </a:prstGeom>
          <a:noFill/>
          <a:ln cap="flat" cmpd="sng" w="9525">
            <a:solidFill>
              <a:srgbClr val="23407D"/>
            </a:solidFill>
            <a:prstDash val="solid"/>
            <a:round/>
            <a:headEnd len="med" w="med" type="none"/>
            <a:tailEnd len="med" w="med" type="none"/>
          </a:ln>
        </p:spPr>
      </p:cxnSp>
      <p:pic>
        <p:nvPicPr>
          <p:cNvPr id="139" name="Google Shape;139;p23"/>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4"/>
          <p:cNvSpPr txBox="1"/>
          <p:nvPr>
            <p:ph type="title"/>
          </p:nvPr>
        </p:nvSpPr>
        <p:spPr>
          <a:xfrm>
            <a:off x="311700" y="445025"/>
            <a:ext cx="8520600" cy="14484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HOW DOES THE AMENDMENT ADDRESS THE POTENTIAL FOR SAFETY OR NOISE CONCERNS IN BUILDINGS WITH BOTH COMMERCIAL AND RESIDENTIAL USE?</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145" name="Google Shape;145;p24"/>
          <p:cNvSpPr txBox="1"/>
          <p:nvPr>
            <p:ph idx="1" type="body"/>
          </p:nvPr>
        </p:nvSpPr>
        <p:spPr>
          <a:xfrm>
            <a:off x="311700" y="1998600"/>
            <a:ext cx="8520600" cy="3144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1600">
                <a:latin typeface="Armata"/>
                <a:ea typeface="Armata"/>
                <a:cs typeface="Armata"/>
                <a:sym typeface="Armata"/>
              </a:rPr>
              <a:t>DCP’s proposal would enable big buildings in higher density areas to adapt over time – e.g. allow buildings to convert and have both commercial and residential together in the same building, and in whatever order makes sense. It would also allow for pre-existing 2nd story medical space to be occupied by a wider range of businesses. There are many protections in place for residents of buildings with commercial uses, including the requirement for complete separation – this means different elevator banks, entrances, and lobbies for residential and non-residential parts of a building. Potentially noisy uses must also separate or attenuate.</a:t>
            </a:r>
            <a:endParaRPr sz="1600">
              <a:latin typeface="Armata"/>
              <a:ea typeface="Armata"/>
              <a:cs typeface="Armata"/>
              <a:sym typeface="Armata"/>
            </a:endParaRPr>
          </a:p>
        </p:txBody>
      </p:sp>
      <p:pic>
        <p:nvPicPr>
          <p:cNvPr id="146" name="Google Shape;146;p24"/>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5"/>
          <p:cNvSpPr txBox="1"/>
          <p:nvPr>
            <p:ph type="title"/>
          </p:nvPr>
        </p:nvSpPr>
        <p:spPr>
          <a:xfrm>
            <a:off x="311700" y="1546650"/>
            <a:ext cx="7107000" cy="14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4400">
                <a:highlight>
                  <a:srgbClr val="FFDE59"/>
                </a:highlight>
              </a:rPr>
              <a:t>HOW WILL THE GROWING OF CANNABIS BE CONTROLLED?</a:t>
            </a:r>
            <a:endParaRPr b="1" sz="4400">
              <a:highlight>
                <a:srgbClr val="FFDE59"/>
              </a:highlight>
            </a:endParaRPr>
          </a:p>
          <a:p>
            <a:pPr indent="0" lvl="0" marL="0" rtl="0" algn="l">
              <a:spcBef>
                <a:spcPts val="0"/>
              </a:spcBef>
              <a:spcAft>
                <a:spcPts val="0"/>
              </a:spcAft>
              <a:buSzPts val="1100"/>
              <a:buNone/>
            </a:pPr>
            <a:r>
              <a:t/>
            </a:r>
            <a:endParaRPr b="1">
              <a:highlight>
                <a:srgbClr val="FFDE59"/>
              </a:highlight>
            </a:endParaRPr>
          </a:p>
        </p:txBody>
      </p:sp>
      <p:sp>
        <p:nvSpPr>
          <p:cNvPr id="152" name="Google Shape;152;p25"/>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153" name="Google Shape;153;p25"/>
          <p:cNvCxnSpPr/>
          <p:nvPr/>
        </p:nvCxnSpPr>
        <p:spPr>
          <a:xfrm>
            <a:off x="561975" y="3125075"/>
            <a:ext cx="4603800" cy="0"/>
          </a:xfrm>
          <a:prstGeom prst="straightConnector1">
            <a:avLst/>
          </a:prstGeom>
          <a:noFill/>
          <a:ln cap="flat" cmpd="sng" w="9525">
            <a:solidFill>
              <a:srgbClr val="23407D"/>
            </a:solidFill>
            <a:prstDash val="solid"/>
            <a:round/>
            <a:headEnd len="med" w="med" type="none"/>
            <a:tailEnd len="med" w="med" type="none"/>
          </a:ln>
        </p:spPr>
      </p:cxnSp>
      <p:pic>
        <p:nvPicPr>
          <p:cNvPr id="154" name="Google Shape;154;p25"/>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6"/>
          <p:cNvSpPr txBox="1"/>
          <p:nvPr>
            <p:ph type="title"/>
          </p:nvPr>
        </p:nvSpPr>
        <p:spPr>
          <a:xfrm>
            <a:off x="311700" y="445025"/>
            <a:ext cx="8520600" cy="6405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Clr>
                <a:schemeClr val="dk2"/>
              </a:buClr>
              <a:buSzPct val="36666"/>
              <a:buFont typeface="Arial"/>
              <a:buNone/>
            </a:pPr>
            <a:r>
              <a:rPr b="1" lang="en">
                <a:highlight>
                  <a:srgbClr val="E1E1E1"/>
                </a:highlight>
              </a:rPr>
              <a:t>HOW WILL THE GROWING OF CANNABIS BE CONTROLLED?</a:t>
            </a:r>
            <a:endParaRPr b="1">
              <a:highlight>
                <a:srgbClr val="E1E1E1"/>
              </a:highlight>
            </a:endParaRPr>
          </a:p>
          <a:p>
            <a:pPr indent="0" lvl="0" marL="0" rtl="0" algn="l">
              <a:spcBef>
                <a:spcPts val="0"/>
              </a:spcBef>
              <a:spcAft>
                <a:spcPts val="0"/>
              </a:spcAft>
              <a:buClr>
                <a:schemeClr val="dk2"/>
              </a:buClr>
              <a:buSzPct val="36666"/>
              <a:buFont typeface="Arial"/>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160" name="Google Shape;160;p26"/>
          <p:cNvSpPr txBox="1"/>
          <p:nvPr>
            <p:ph idx="1" type="body"/>
          </p:nvPr>
        </p:nvSpPr>
        <p:spPr>
          <a:xfrm>
            <a:off x="311700" y="1224675"/>
            <a:ext cx="8520600" cy="353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rmata"/>
                <a:ea typeface="Armata"/>
                <a:cs typeface="Armata"/>
                <a:sym typeface="Armata"/>
              </a:rPr>
              <a:t>The New York State Office of Cannabis Management regulates the legal cultivation of cannabis. There are several steps a prospective business must follow in order to legally locate a cannabis cultivation business, including appearing before a Community Board. </a:t>
            </a:r>
            <a:r>
              <a:rPr b="1" lang="en" sz="1600">
                <a:latin typeface="Armata"/>
                <a:ea typeface="Armata"/>
                <a:cs typeface="Armata"/>
                <a:sym typeface="Armata"/>
              </a:rPr>
              <a:t>You can find out more information about the process at www.cannabis.ny.gov. </a:t>
            </a:r>
            <a:endParaRPr b="1" sz="1600">
              <a:latin typeface="Armata"/>
              <a:ea typeface="Armata"/>
              <a:cs typeface="Armata"/>
              <a:sym typeface="Armata"/>
            </a:endParaRPr>
          </a:p>
          <a:p>
            <a:pPr indent="0" lvl="0" marL="0" rtl="0" algn="l">
              <a:spcBef>
                <a:spcPts val="1200"/>
              </a:spcBef>
              <a:spcAft>
                <a:spcPts val="0"/>
              </a:spcAft>
              <a:buNone/>
            </a:pPr>
            <a:r>
              <a:rPr lang="en" sz="1600">
                <a:latin typeface="Armata"/>
                <a:ea typeface="Armata"/>
                <a:cs typeface="Armata"/>
                <a:sym typeface="Armata"/>
              </a:rPr>
              <a:t>As far as zoning for cannabis cultivation is concerned, current zoning considers cannabis cultivation to be an agricultural use and therefore currently allowed indoors in Manufacturing Districts or within in a greenhouse or outdoors in a Commercial or Manufacturing District.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161" name="Google Shape;161;p26"/>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7"/>
          <p:cNvSpPr txBox="1"/>
          <p:nvPr>
            <p:ph type="title"/>
          </p:nvPr>
        </p:nvSpPr>
        <p:spPr>
          <a:xfrm>
            <a:off x="326600" y="1533700"/>
            <a:ext cx="7910400" cy="129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3600">
                <a:highlight>
                  <a:srgbClr val="FFDE59"/>
                </a:highlight>
              </a:rPr>
              <a:t>DOES THE TEXT AMENDMENT ALLOW DISPENSARIES IN MY NEIGHBORHOOD?</a:t>
            </a:r>
            <a:endParaRPr b="1" sz="3600">
              <a:highlight>
                <a:srgbClr val="FFDE59"/>
              </a:highlight>
            </a:endParaRPr>
          </a:p>
          <a:p>
            <a:pPr indent="0" lvl="0" marL="0" rtl="0" algn="l">
              <a:spcBef>
                <a:spcPts val="0"/>
              </a:spcBef>
              <a:spcAft>
                <a:spcPts val="0"/>
              </a:spcAft>
              <a:buSzPts val="1100"/>
              <a:buNone/>
            </a:pPr>
            <a:r>
              <a:t/>
            </a:r>
            <a:endParaRPr b="1" sz="2600">
              <a:highlight>
                <a:srgbClr val="FFDE59"/>
              </a:highlight>
            </a:endParaRPr>
          </a:p>
          <a:p>
            <a:pPr indent="0" lvl="0" marL="0" rtl="0" algn="l">
              <a:spcBef>
                <a:spcPts val="0"/>
              </a:spcBef>
              <a:spcAft>
                <a:spcPts val="0"/>
              </a:spcAft>
              <a:buSzPts val="1100"/>
              <a:buNone/>
            </a:pPr>
            <a:r>
              <a:t/>
            </a:r>
            <a:endParaRPr b="1" sz="2600">
              <a:highlight>
                <a:srgbClr val="FFDE59"/>
              </a:highlight>
            </a:endParaRPr>
          </a:p>
          <a:p>
            <a:pPr indent="0" lvl="0" marL="0" rtl="0" algn="l">
              <a:spcBef>
                <a:spcPts val="0"/>
              </a:spcBef>
              <a:spcAft>
                <a:spcPts val="0"/>
              </a:spcAft>
              <a:buSzPts val="1100"/>
              <a:buNone/>
            </a:pPr>
            <a:r>
              <a:t/>
            </a:r>
            <a:endParaRPr b="1" sz="2500">
              <a:highlight>
                <a:srgbClr val="FFDE59"/>
              </a:highlight>
            </a:endParaRPr>
          </a:p>
        </p:txBody>
      </p:sp>
      <p:sp>
        <p:nvSpPr>
          <p:cNvPr id="167" name="Google Shape;167;p27"/>
          <p:cNvSpPr txBox="1"/>
          <p:nvPr>
            <p:ph idx="1" type="body"/>
          </p:nvPr>
        </p:nvSpPr>
        <p:spPr>
          <a:xfrm>
            <a:off x="1026900" y="7982450"/>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168" name="Google Shape;168;p27"/>
          <p:cNvCxnSpPr/>
          <p:nvPr/>
        </p:nvCxnSpPr>
        <p:spPr>
          <a:xfrm>
            <a:off x="475400" y="2886975"/>
            <a:ext cx="4603800" cy="0"/>
          </a:xfrm>
          <a:prstGeom prst="straightConnector1">
            <a:avLst/>
          </a:prstGeom>
          <a:noFill/>
          <a:ln cap="flat" cmpd="sng" w="9525">
            <a:solidFill>
              <a:srgbClr val="23407D"/>
            </a:solidFill>
            <a:prstDash val="solid"/>
            <a:round/>
            <a:headEnd len="med" w="med" type="none"/>
            <a:tailEnd len="med" w="med" type="none"/>
          </a:ln>
        </p:spPr>
      </p:cxnSp>
      <p:pic>
        <p:nvPicPr>
          <p:cNvPr id="169" name="Google Shape;169;p27"/>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348900" y="796875"/>
            <a:ext cx="8602500" cy="3834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1777">
                <a:highlight>
                  <a:srgbClr val="E1E1E1"/>
                </a:highlight>
              </a:rPr>
              <a:t>DOES THE TEXT AMENDMENT ALLOW DISPENSARIES IN MY NEIGHBORHOOD?</a:t>
            </a:r>
            <a:endParaRPr b="1" sz="1777">
              <a:highlight>
                <a:srgbClr val="E1E1E1"/>
              </a:highlight>
            </a:endParaRPr>
          </a:p>
          <a:p>
            <a:pPr indent="0" lvl="0" marL="0" rtl="0" algn="l">
              <a:spcBef>
                <a:spcPts val="0"/>
              </a:spcBef>
              <a:spcAft>
                <a:spcPts val="0"/>
              </a:spcAft>
              <a:buNone/>
            </a:pPr>
            <a:r>
              <a:t/>
            </a:r>
            <a:endParaRPr b="1" sz="1777">
              <a:highlight>
                <a:srgbClr val="E1E1E1"/>
              </a:highlight>
            </a:endParaRPr>
          </a:p>
          <a:p>
            <a:pPr indent="0" lvl="0" marL="0" rtl="0" algn="l">
              <a:spcBef>
                <a:spcPts val="0"/>
              </a:spcBef>
              <a:spcAft>
                <a:spcPts val="0"/>
              </a:spcAft>
              <a:buNone/>
            </a:pPr>
            <a:r>
              <a:t/>
            </a:r>
            <a:endParaRPr b="1" sz="1777">
              <a:highlight>
                <a:srgbClr val="E1E1E1"/>
              </a:highlight>
            </a:endParaRPr>
          </a:p>
          <a:p>
            <a:pPr indent="0" lvl="0" marL="0" rtl="0" algn="l">
              <a:spcBef>
                <a:spcPts val="0"/>
              </a:spcBef>
              <a:spcAft>
                <a:spcPts val="0"/>
              </a:spcAft>
              <a:buNone/>
            </a:pPr>
            <a:r>
              <a:t/>
            </a:r>
            <a:endParaRPr b="1" sz="1777">
              <a:highlight>
                <a:srgbClr val="E1E1E1"/>
              </a:highlight>
            </a:endParaRPr>
          </a:p>
          <a:p>
            <a:pPr indent="0" lvl="0" marL="0" rtl="0" algn="l">
              <a:spcBef>
                <a:spcPts val="0"/>
              </a:spcBef>
              <a:spcAft>
                <a:spcPts val="0"/>
              </a:spcAft>
              <a:buNone/>
            </a:pPr>
            <a:r>
              <a:t/>
            </a:r>
            <a:endParaRPr b="1" sz="1777">
              <a:highlight>
                <a:srgbClr val="E1E1E1"/>
              </a:highlight>
            </a:endParaRPr>
          </a:p>
          <a:p>
            <a:pPr indent="0" lvl="0" marL="0" rtl="0" algn="l">
              <a:spcBef>
                <a:spcPts val="0"/>
              </a:spcBef>
              <a:spcAft>
                <a:spcPts val="0"/>
              </a:spcAft>
              <a:buNone/>
            </a:pPr>
            <a:r>
              <a:t/>
            </a:r>
            <a:endParaRPr b="1" sz="1777">
              <a:highlight>
                <a:srgbClr val="E1E1E1"/>
              </a:highlight>
            </a:endParaRPr>
          </a:p>
          <a:p>
            <a:pPr indent="0" lvl="0" marL="0" rtl="0" algn="l">
              <a:spcBef>
                <a:spcPts val="0"/>
              </a:spcBef>
              <a:spcAft>
                <a:spcPts val="0"/>
              </a:spcAft>
              <a:buNone/>
            </a:pPr>
            <a:r>
              <a:t/>
            </a:r>
            <a:endParaRPr b="1" sz="1777">
              <a:highlight>
                <a:srgbClr val="E1E1E1"/>
              </a:highlight>
            </a:endParaRPr>
          </a:p>
          <a:p>
            <a:pPr indent="0" lvl="0" marL="0" rtl="0" algn="l">
              <a:spcBef>
                <a:spcPts val="0"/>
              </a:spcBef>
              <a:spcAft>
                <a:spcPts val="0"/>
              </a:spcAft>
              <a:buNone/>
            </a:pPr>
            <a:r>
              <a:t/>
            </a:r>
            <a:endParaRPr b="1" sz="2000">
              <a:highlight>
                <a:srgbClr val="E1E1E1"/>
              </a:highlight>
            </a:endParaRPr>
          </a:p>
          <a:p>
            <a:pPr indent="0" lvl="0" marL="0" rtl="0" algn="l">
              <a:spcBef>
                <a:spcPts val="0"/>
              </a:spcBef>
              <a:spcAft>
                <a:spcPts val="0"/>
              </a:spcAft>
              <a:buNone/>
            </a:pPr>
            <a:r>
              <a:t/>
            </a:r>
            <a:endParaRPr b="1" sz="2000">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175" name="Google Shape;175;p28"/>
          <p:cNvSpPr txBox="1"/>
          <p:nvPr>
            <p:ph idx="1" type="body"/>
          </p:nvPr>
        </p:nvSpPr>
        <p:spPr>
          <a:xfrm>
            <a:off x="348900" y="1180275"/>
            <a:ext cx="8446200" cy="373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rmata"/>
                <a:ea typeface="Armata"/>
                <a:cs typeface="Armata"/>
                <a:sym typeface="Armata"/>
              </a:rPr>
              <a:t>No. </a:t>
            </a:r>
            <a:r>
              <a:rPr lang="en" sz="1600">
                <a:latin typeface="Armata"/>
                <a:ea typeface="Armata"/>
                <a:cs typeface="Armata"/>
                <a:sym typeface="Armata"/>
              </a:rPr>
              <a:t>Zoning does not differentiate between types of shops, either before or after these City of Yes changes. The state is in the process of granting licenses for legal dispensaries, and the city and state have announced a variety of measures to crack down on unlicensed stores.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176" name="Google Shape;176;p28"/>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9"/>
          <p:cNvSpPr txBox="1"/>
          <p:nvPr>
            <p:ph type="title"/>
          </p:nvPr>
        </p:nvSpPr>
        <p:spPr>
          <a:xfrm>
            <a:off x="311700" y="1546650"/>
            <a:ext cx="6556200" cy="14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3300">
                <a:highlight>
                  <a:srgbClr val="FFDE59"/>
                </a:highlight>
              </a:rPr>
              <a:t>WHY IS IT A GOOD IDEA TO ALLOW BUSINESSES IN PEOPLES’ HOMES?</a:t>
            </a:r>
            <a:endParaRPr b="1" sz="3700">
              <a:highlight>
                <a:srgbClr val="FFDE59"/>
              </a:highlight>
            </a:endParaRPr>
          </a:p>
        </p:txBody>
      </p:sp>
      <p:sp>
        <p:nvSpPr>
          <p:cNvPr id="182" name="Google Shape;182;p29"/>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183" name="Google Shape;183;p29"/>
          <p:cNvCxnSpPr/>
          <p:nvPr/>
        </p:nvCxnSpPr>
        <p:spPr>
          <a:xfrm>
            <a:off x="561975" y="2738100"/>
            <a:ext cx="4603800" cy="0"/>
          </a:xfrm>
          <a:prstGeom prst="straightConnector1">
            <a:avLst/>
          </a:prstGeom>
          <a:noFill/>
          <a:ln cap="flat" cmpd="sng" w="9525">
            <a:solidFill>
              <a:srgbClr val="23407D"/>
            </a:solidFill>
            <a:prstDash val="solid"/>
            <a:round/>
            <a:headEnd len="med" w="med" type="none"/>
            <a:tailEnd len="med" w="med" type="none"/>
          </a:ln>
        </p:spPr>
      </p:cxnSp>
      <p:pic>
        <p:nvPicPr>
          <p:cNvPr id="184" name="Google Shape;184;p29"/>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0"/>
          <p:cNvSpPr txBox="1"/>
          <p:nvPr>
            <p:ph type="title"/>
          </p:nvPr>
        </p:nvSpPr>
        <p:spPr>
          <a:xfrm>
            <a:off x="311700" y="445025"/>
            <a:ext cx="5038200" cy="9192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WHY IS IT A GOOD IDEA TO ALLOW BUSINESSES IN PEOPLES’ HOMES?</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190" name="Google Shape;190;p30"/>
          <p:cNvSpPr txBox="1"/>
          <p:nvPr>
            <p:ph idx="1" type="body"/>
          </p:nvPr>
        </p:nvSpPr>
        <p:spPr>
          <a:xfrm>
            <a:off x="311700" y="1496400"/>
            <a:ext cx="8520600" cy="215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rmata"/>
                <a:ea typeface="Armata"/>
                <a:cs typeface="Armata"/>
                <a:sym typeface="Armata"/>
              </a:rPr>
              <a:t>Many New Yorkers today are neighbors to a home-based business (known as a “home occupation” in the Zoning Resolution). </a:t>
            </a:r>
            <a:r>
              <a:rPr b="1" lang="en" sz="1600">
                <a:latin typeface="Armata"/>
                <a:ea typeface="Armata"/>
                <a:cs typeface="Armata"/>
                <a:sym typeface="Armata"/>
              </a:rPr>
              <a:t>In fact, state Department of Labor data estimates more than 76,000 businesses already exist in NYC registered to locations in Residence Districts. </a:t>
            </a:r>
            <a:endParaRPr b="1" sz="1600">
              <a:latin typeface="Armata"/>
              <a:ea typeface="Armata"/>
              <a:cs typeface="Armata"/>
              <a:sym typeface="Armata"/>
            </a:endParaRPr>
          </a:p>
          <a:p>
            <a:pPr indent="0" lvl="0" marL="0" rtl="0" algn="l">
              <a:spcBef>
                <a:spcPts val="1200"/>
              </a:spcBef>
              <a:spcAft>
                <a:spcPts val="0"/>
              </a:spcAft>
              <a:buNone/>
            </a:pPr>
            <a:r>
              <a:rPr lang="en" sz="1600">
                <a:latin typeface="Armata"/>
                <a:ea typeface="Armata"/>
                <a:cs typeface="Armata"/>
                <a:sym typeface="Armata"/>
              </a:rPr>
              <a:t>The zoning today permits a wide range of home-based businesses—including but not limited to lawyers, music teachers, and jewelry-makers – and has </a:t>
            </a:r>
            <a:r>
              <a:rPr b="1" lang="en" sz="1600">
                <a:latin typeface="Armata"/>
                <a:ea typeface="Armata"/>
                <a:cs typeface="Armata"/>
                <a:sym typeface="Armata"/>
              </a:rPr>
              <a:t>a number of safeguards in place to limit any nuisances that may arise from the home occupation. </a:t>
            </a:r>
            <a:endParaRPr b="1"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191" name="Google Shape;191;p30"/>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1"/>
          <p:cNvSpPr txBox="1"/>
          <p:nvPr>
            <p:ph type="title"/>
          </p:nvPr>
        </p:nvSpPr>
        <p:spPr>
          <a:xfrm>
            <a:off x="311700" y="1546650"/>
            <a:ext cx="7107000" cy="14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a:highlight>
                  <a:srgbClr val="FFDE59"/>
                </a:highlight>
              </a:rPr>
              <a:t>HOW WILL CONFLICTS BETWEEN NIGHTLIFE BUSINESSES AND RESIDENTIAL QUALITY OF LIFE BE ADDRESSED? </a:t>
            </a:r>
            <a:endParaRPr b="1">
              <a:highlight>
                <a:srgbClr val="FFDE59"/>
              </a:highlight>
            </a:endParaRPr>
          </a:p>
          <a:p>
            <a:pPr indent="0" lvl="0" marL="0" rtl="0" algn="l">
              <a:spcBef>
                <a:spcPts val="0"/>
              </a:spcBef>
              <a:spcAft>
                <a:spcPts val="0"/>
              </a:spcAft>
              <a:buSzPts val="1100"/>
              <a:buNone/>
            </a:pPr>
            <a:r>
              <a:t/>
            </a:r>
            <a:endParaRPr b="1">
              <a:highlight>
                <a:srgbClr val="FFDE59"/>
              </a:highlight>
            </a:endParaRPr>
          </a:p>
        </p:txBody>
      </p:sp>
      <p:sp>
        <p:nvSpPr>
          <p:cNvPr id="197" name="Google Shape;197;p31"/>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198" name="Google Shape;198;p31"/>
          <p:cNvCxnSpPr/>
          <p:nvPr/>
        </p:nvCxnSpPr>
        <p:spPr>
          <a:xfrm>
            <a:off x="561975" y="3125075"/>
            <a:ext cx="4603800" cy="0"/>
          </a:xfrm>
          <a:prstGeom prst="straightConnector1">
            <a:avLst/>
          </a:prstGeom>
          <a:noFill/>
          <a:ln cap="flat" cmpd="sng" w="9525">
            <a:solidFill>
              <a:srgbClr val="23407D"/>
            </a:solidFill>
            <a:prstDash val="solid"/>
            <a:round/>
            <a:headEnd len="med" w="med" type="none"/>
            <a:tailEnd len="med" w="med" type="none"/>
          </a:ln>
        </p:spPr>
      </p:cxnSp>
      <p:pic>
        <p:nvPicPr>
          <p:cNvPr id="199" name="Google Shape;199;p31"/>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E59"/>
        </a:solidFill>
      </p:bgPr>
    </p:bg>
    <p:spTree>
      <p:nvGrpSpPr>
        <p:cNvPr id="68" name="Shape 68"/>
        <p:cNvGrpSpPr/>
        <p:nvPr/>
      </p:nvGrpSpPr>
      <p:grpSpPr>
        <a:xfrm>
          <a:off x="0" y="0"/>
          <a:ext cx="0" cy="0"/>
          <a:chOff x="0" y="0"/>
          <a:chExt cx="0" cy="0"/>
        </a:xfrm>
      </p:grpSpPr>
      <p:sp>
        <p:nvSpPr>
          <p:cNvPr id="69" name="Google Shape;69;p14"/>
          <p:cNvSpPr txBox="1"/>
          <p:nvPr>
            <p:ph type="title"/>
          </p:nvPr>
        </p:nvSpPr>
        <p:spPr>
          <a:xfrm>
            <a:off x="311700" y="2177950"/>
            <a:ext cx="8520600" cy="1324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b="1" lang="en" sz="3700">
                <a:highlight>
                  <a:srgbClr val="FFDE59"/>
                </a:highlight>
              </a:rPr>
              <a:t>BACKGROUND:   CITY OF YES AND </a:t>
            </a:r>
            <a:endParaRPr b="1" sz="3700">
              <a:highlight>
                <a:srgbClr val="FFDE59"/>
              </a:highlight>
            </a:endParaRPr>
          </a:p>
          <a:p>
            <a:pPr indent="0" lvl="0" marL="0" rtl="0" algn="l">
              <a:lnSpc>
                <a:spcPct val="115000"/>
              </a:lnSpc>
              <a:spcBef>
                <a:spcPts val="0"/>
              </a:spcBef>
              <a:spcAft>
                <a:spcPts val="0"/>
              </a:spcAft>
              <a:buSzPts val="1100"/>
              <a:buNone/>
            </a:pPr>
            <a:r>
              <a:rPr b="1" lang="en" sz="3700">
                <a:highlight>
                  <a:srgbClr val="FFDE59"/>
                </a:highlight>
              </a:rPr>
              <a:t>THE ECONOMIC OPPORTUNITY AMENDMENT</a:t>
            </a:r>
            <a:endParaRPr b="1" sz="3200">
              <a:highlight>
                <a:srgbClr val="E1E1E1"/>
              </a:highlight>
            </a:endParaRPr>
          </a:p>
        </p:txBody>
      </p:sp>
      <p:sp>
        <p:nvSpPr>
          <p:cNvPr id="70" name="Google Shape;70;p14"/>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sp>
        <p:nvSpPr>
          <p:cNvPr id="71" name="Google Shape;71;p14"/>
          <p:cNvSpPr txBox="1"/>
          <p:nvPr>
            <p:ph type="title"/>
          </p:nvPr>
        </p:nvSpPr>
        <p:spPr>
          <a:xfrm>
            <a:off x="375200" y="2177950"/>
            <a:ext cx="3034200" cy="690600"/>
          </a:xfrm>
          <a:prstGeom prst="rect">
            <a:avLst/>
          </a:prstGeom>
          <a:solidFill>
            <a:schemeClr val="dk2"/>
          </a:solidFill>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3700">
                <a:solidFill>
                  <a:srgbClr val="FFDE59"/>
                </a:solidFill>
                <a:highlight>
                  <a:schemeClr val="dk2"/>
                </a:highlight>
              </a:rPr>
              <a:t>BACKGROUND:</a:t>
            </a:r>
            <a:endParaRPr sz="3200">
              <a:solidFill>
                <a:srgbClr val="FFDE59"/>
              </a:solidFill>
              <a:highlight>
                <a:schemeClr val="dk2"/>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2"/>
          <p:cNvSpPr txBox="1"/>
          <p:nvPr>
            <p:ph type="title"/>
          </p:nvPr>
        </p:nvSpPr>
        <p:spPr>
          <a:xfrm>
            <a:off x="311700" y="445025"/>
            <a:ext cx="8253000" cy="9192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HOW WILL CONFLICTS BETWEEN NIGHTLIFE BUSINESSES AND RESIDENTIAL QUALITY OF LIFE BE ADDRESSED?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205" name="Google Shape;205;p32"/>
          <p:cNvSpPr txBox="1"/>
          <p:nvPr>
            <p:ph idx="1" type="body"/>
          </p:nvPr>
        </p:nvSpPr>
        <p:spPr>
          <a:xfrm>
            <a:off x="311700" y="1496400"/>
            <a:ext cx="8520600" cy="215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rmata"/>
                <a:ea typeface="Armata"/>
                <a:cs typeface="Armata"/>
                <a:sym typeface="Armata"/>
              </a:rPr>
              <a:t>Zoning today uses a 200-person threshold for defining ‘small’ versus ‘large’ nightlife venues, with musical entertainment within bars or restaurants allowed at 200 people or fewer in any Commercial District.</a:t>
            </a:r>
            <a:r>
              <a:rPr b="1" lang="en" sz="1600">
                <a:latin typeface="Armata"/>
                <a:ea typeface="Armata"/>
                <a:cs typeface="Armata"/>
                <a:sym typeface="Armata"/>
              </a:rPr>
              <a:t> </a:t>
            </a:r>
            <a:r>
              <a:rPr lang="en" sz="1600">
                <a:latin typeface="Armata"/>
                <a:ea typeface="Armata"/>
                <a:cs typeface="Armata"/>
                <a:sym typeface="Armata"/>
              </a:rPr>
              <a:t>The proposal would keep all existing capacity limitations, and lobby and distancing regulations in place, while allowing non musical entertainment (i.e. comedy and open mic nights) as well as dancing to occur in the same spaces where musical entertainment is already allowed.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206" name="Google Shape;206;p32"/>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3"/>
          <p:cNvSpPr txBox="1"/>
          <p:nvPr>
            <p:ph type="title"/>
          </p:nvPr>
        </p:nvSpPr>
        <p:spPr>
          <a:xfrm>
            <a:off x="311700" y="1546650"/>
            <a:ext cx="6035400" cy="14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3100">
                <a:highlight>
                  <a:srgbClr val="FFDE59"/>
                </a:highlight>
              </a:rPr>
              <a:t>WILL THESE ZONING CHANGES LEAD TO STRIP CLUBS OPENING IN MY NEIGHBORHOOD?</a:t>
            </a:r>
            <a:endParaRPr b="1" sz="3100">
              <a:highlight>
                <a:srgbClr val="FFDE59"/>
              </a:highlight>
            </a:endParaRPr>
          </a:p>
        </p:txBody>
      </p:sp>
      <p:sp>
        <p:nvSpPr>
          <p:cNvPr id="212" name="Google Shape;212;p33"/>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213" name="Google Shape;213;p33"/>
          <p:cNvCxnSpPr/>
          <p:nvPr/>
        </p:nvCxnSpPr>
        <p:spPr>
          <a:xfrm>
            <a:off x="561975" y="3125075"/>
            <a:ext cx="4603800" cy="0"/>
          </a:xfrm>
          <a:prstGeom prst="straightConnector1">
            <a:avLst/>
          </a:prstGeom>
          <a:noFill/>
          <a:ln cap="flat" cmpd="sng" w="9525">
            <a:solidFill>
              <a:srgbClr val="23407D"/>
            </a:solidFill>
            <a:prstDash val="solid"/>
            <a:round/>
            <a:headEnd len="med" w="med" type="none"/>
            <a:tailEnd len="med" w="med" type="none"/>
          </a:ln>
        </p:spPr>
      </p:cxnSp>
      <p:pic>
        <p:nvPicPr>
          <p:cNvPr id="214" name="Google Shape;214;p33"/>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4"/>
          <p:cNvSpPr txBox="1"/>
          <p:nvPr>
            <p:ph type="title"/>
          </p:nvPr>
        </p:nvSpPr>
        <p:spPr>
          <a:xfrm>
            <a:off x="311700" y="445025"/>
            <a:ext cx="6987900" cy="9342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WILL THESE ZONING CHANGES LEA TO STRIP CLUBS OPENING IN MY NEIGHBORHOOD?</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220" name="Google Shape;220;p34"/>
          <p:cNvSpPr txBox="1"/>
          <p:nvPr>
            <p:ph idx="1" type="body"/>
          </p:nvPr>
        </p:nvSpPr>
        <p:spPr>
          <a:xfrm>
            <a:off x="311700" y="1496400"/>
            <a:ext cx="8520600" cy="215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rmata"/>
                <a:ea typeface="Armata"/>
                <a:cs typeface="Armata"/>
                <a:sym typeface="Armata"/>
              </a:rPr>
              <a:t>No. </a:t>
            </a:r>
            <a:r>
              <a:rPr lang="en" sz="1600">
                <a:latin typeface="Armata"/>
                <a:ea typeface="Armata"/>
                <a:cs typeface="Armata"/>
                <a:sym typeface="Armata"/>
              </a:rPr>
              <a:t>What they city calls “nightlife” pertains to bars and restaurants that have dancing. Strip clubs are considered “adult uses” under zoning and are only permitted in very limited locations in the city. The city is not changing that.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221" name="Google Shape;221;p34"/>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5"/>
          <p:cNvSpPr txBox="1"/>
          <p:nvPr>
            <p:ph type="title"/>
          </p:nvPr>
        </p:nvSpPr>
        <p:spPr>
          <a:xfrm>
            <a:off x="311700" y="1546650"/>
            <a:ext cx="5916300" cy="14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3300">
                <a:highlight>
                  <a:srgbClr val="FFDE59"/>
                </a:highlight>
              </a:rPr>
              <a:t>DOES THE DEFINITION OF AMUSEMENTS INCLUDE CASINOS?</a:t>
            </a:r>
            <a:endParaRPr b="1" sz="3700">
              <a:highlight>
                <a:srgbClr val="FFDE59"/>
              </a:highlight>
            </a:endParaRPr>
          </a:p>
        </p:txBody>
      </p:sp>
      <p:sp>
        <p:nvSpPr>
          <p:cNvPr id="227" name="Google Shape;227;p35"/>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228" name="Google Shape;228;p35"/>
          <p:cNvCxnSpPr/>
          <p:nvPr/>
        </p:nvCxnSpPr>
        <p:spPr>
          <a:xfrm>
            <a:off x="561975" y="2738100"/>
            <a:ext cx="4603800" cy="0"/>
          </a:xfrm>
          <a:prstGeom prst="straightConnector1">
            <a:avLst/>
          </a:prstGeom>
          <a:noFill/>
          <a:ln cap="flat" cmpd="sng" w="9525">
            <a:solidFill>
              <a:srgbClr val="23407D"/>
            </a:solidFill>
            <a:prstDash val="solid"/>
            <a:round/>
            <a:headEnd len="med" w="med" type="none"/>
            <a:tailEnd len="med" w="med" type="none"/>
          </a:ln>
        </p:spPr>
      </p:cxnSp>
      <p:pic>
        <p:nvPicPr>
          <p:cNvPr id="229" name="Google Shape;229;p35"/>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6"/>
          <p:cNvSpPr txBox="1"/>
          <p:nvPr>
            <p:ph type="title"/>
          </p:nvPr>
        </p:nvSpPr>
        <p:spPr>
          <a:xfrm>
            <a:off x="311700" y="445025"/>
            <a:ext cx="6362700" cy="9342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DOES THE DEFINITION OF AMUSEMENTS INCLUDE CASINOS?</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235" name="Google Shape;235;p36"/>
          <p:cNvSpPr txBox="1"/>
          <p:nvPr>
            <p:ph idx="1" type="body"/>
          </p:nvPr>
        </p:nvSpPr>
        <p:spPr>
          <a:xfrm>
            <a:off x="311700" y="1496400"/>
            <a:ext cx="8520600" cy="215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rmata"/>
                <a:ea typeface="Armata"/>
                <a:cs typeface="Armata"/>
                <a:sym typeface="Armata"/>
              </a:rPr>
              <a:t>No. </a:t>
            </a:r>
            <a:r>
              <a:rPr lang="en" sz="1600">
                <a:latin typeface="Armata"/>
                <a:ea typeface="Armata"/>
                <a:cs typeface="Armata"/>
                <a:sym typeface="Armata"/>
              </a:rPr>
              <a:t>Amusements does not mean casinos. A separate citywide text amendment has been introduced regarding gaming facilities and nothing in City of Yes would allow them.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236" name="Google Shape;236;p36"/>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7"/>
          <p:cNvSpPr txBox="1"/>
          <p:nvPr>
            <p:ph type="title"/>
          </p:nvPr>
        </p:nvSpPr>
        <p:spPr>
          <a:xfrm>
            <a:off x="311700" y="1546650"/>
            <a:ext cx="6556200" cy="57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2000">
                <a:highlight>
                  <a:srgbClr val="FFDE59"/>
                </a:highlight>
              </a:rPr>
              <a:t>THE AMENDMENT PROHIBITS “Offensive noise, vibration, smoke, dust or other particulate matter, odorous matter, heat, humidity, glare, or other objectionable effects.” HOW DOES THIS GET ENFORCED? WHO DETERMINES WHAT IS “objectionable?” IF NEIGHBORS ARE SUBJECT TO NOISE FROM THE BARBER NEXT DOOR. WHO DO THEY CALL?</a:t>
            </a:r>
            <a:endParaRPr b="1" sz="2000">
              <a:highlight>
                <a:srgbClr val="FFDE59"/>
              </a:highlight>
            </a:endParaRPr>
          </a:p>
          <a:p>
            <a:pPr indent="0" lvl="0" marL="0" rtl="0" algn="l">
              <a:spcBef>
                <a:spcPts val="0"/>
              </a:spcBef>
              <a:spcAft>
                <a:spcPts val="0"/>
              </a:spcAft>
              <a:buSzPts val="1100"/>
              <a:buNone/>
            </a:pPr>
            <a:r>
              <a:t/>
            </a:r>
            <a:endParaRPr b="1" sz="3300">
              <a:highlight>
                <a:srgbClr val="FFDE59"/>
              </a:highlight>
            </a:endParaRPr>
          </a:p>
        </p:txBody>
      </p:sp>
      <p:sp>
        <p:nvSpPr>
          <p:cNvPr id="242" name="Google Shape;242;p37"/>
          <p:cNvSpPr txBox="1"/>
          <p:nvPr>
            <p:ph idx="1" type="body"/>
          </p:nvPr>
        </p:nvSpPr>
        <p:spPr>
          <a:xfrm>
            <a:off x="1026900" y="7982450"/>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243" name="Google Shape;243;p37"/>
          <p:cNvCxnSpPr/>
          <p:nvPr/>
        </p:nvCxnSpPr>
        <p:spPr>
          <a:xfrm>
            <a:off x="413125" y="3601300"/>
            <a:ext cx="4603800" cy="0"/>
          </a:xfrm>
          <a:prstGeom prst="straightConnector1">
            <a:avLst/>
          </a:prstGeom>
          <a:noFill/>
          <a:ln cap="flat" cmpd="sng" w="9525">
            <a:solidFill>
              <a:srgbClr val="23407D"/>
            </a:solidFill>
            <a:prstDash val="solid"/>
            <a:round/>
            <a:headEnd len="med" w="med" type="none"/>
            <a:tailEnd len="med" w="med" type="none"/>
          </a:ln>
        </p:spPr>
      </p:cxnSp>
      <p:pic>
        <p:nvPicPr>
          <p:cNvPr id="244" name="Google Shape;244;p37"/>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38"/>
          <p:cNvSpPr txBox="1"/>
          <p:nvPr>
            <p:ph type="title"/>
          </p:nvPr>
        </p:nvSpPr>
        <p:spPr>
          <a:xfrm>
            <a:off x="311700" y="445025"/>
            <a:ext cx="8446200" cy="15723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2111">
                <a:highlight>
                  <a:srgbClr val="E1E1E1"/>
                </a:highlight>
              </a:rPr>
              <a:t>THE AMENDMENT PROHIBITS “Offensive noise, vibration, smoke, dust or other particulate matter, odorous matter, heat, humidity, glare, or other objectionable effects.” HOW DOES THIS GET ENFORCED? WHO DETERMINES WHAT IS “objectionable?” IF NEIGHBORS ARE SUBJECT TO NOISE FROM THE BARBER NEXT DOOR. WHO DO THEY CALL?</a:t>
            </a:r>
            <a:endParaRPr b="1" sz="211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250" name="Google Shape;250;p38"/>
          <p:cNvSpPr txBox="1"/>
          <p:nvPr>
            <p:ph idx="1" type="body"/>
          </p:nvPr>
        </p:nvSpPr>
        <p:spPr>
          <a:xfrm>
            <a:off x="311700" y="2017300"/>
            <a:ext cx="8230500" cy="215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rmata"/>
                <a:ea typeface="Armata"/>
                <a:cs typeface="Armata"/>
                <a:sym typeface="Armata"/>
              </a:rPr>
              <a:t>Today and in the future, if home-based business generates any noise, vibration, smoke, dust or other particulate matter, odorous matter, heat, humidity, glare, or other objectionable effects (i.e. nuisances), </a:t>
            </a:r>
            <a:r>
              <a:rPr b="1" lang="en" sz="1600">
                <a:latin typeface="Armata"/>
                <a:ea typeface="Armata"/>
                <a:cs typeface="Armata"/>
                <a:sym typeface="Armata"/>
              </a:rPr>
              <a:t>the home-business can be reported to DOB via 311, DOB borough offices, or referrals from other City agencies including HPD, DOHMH, FDNY, and NYPD. DOB can issue zoning violations to a building owner where a home occupation is violating the zoning</a:t>
            </a:r>
            <a:r>
              <a:rPr lang="en" sz="1600">
                <a:latin typeface="Armata"/>
                <a:ea typeface="Armata"/>
                <a:cs typeface="Armata"/>
                <a:sym typeface="Armata"/>
              </a:rPr>
              <a:t>, including fines and potentially shut down the business.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251" name="Google Shape;251;p38"/>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9"/>
          <p:cNvSpPr txBox="1"/>
          <p:nvPr>
            <p:ph type="title"/>
          </p:nvPr>
        </p:nvSpPr>
        <p:spPr>
          <a:xfrm>
            <a:off x="311700" y="1546650"/>
            <a:ext cx="7910400" cy="142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2400">
                <a:highlight>
                  <a:srgbClr val="FFDE59"/>
                </a:highlight>
              </a:rPr>
              <a:t>DOES THE TEXT AMENDMENT REGULATE EXISTING AUTO REPAIR BUSINESSES? COULD IT LEAD TO AN EXPANSION OF WHERE THEY ARE ALLOWED TO LOCATE? </a:t>
            </a:r>
            <a:endParaRPr b="1" sz="2400">
              <a:highlight>
                <a:srgbClr val="FFDE59"/>
              </a:highlight>
            </a:endParaRPr>
          </a:p>
          <a:p>
            <a:pPr indent="0" lvl="0" marL="0" rtl="0" algn="l">
              <a:spcBef>
                <a:spcPts val="0"/>
              </a:spcBef>
              <a:spcAft>
                <a:spcPts val="0"/>
              </a:spcAft>
              <a:buSzPts val="1100"/>
              <a:buNone/>
            </a:pPr>
            <a:r>
              <a:t/>
            </a:r>
            <a:endParaRPr b="1" sz="3600">
              <a:highlight>
                <a:srgbClr val="FFDE59"/>
              </a:highlight>
            </a:endParaRPr>
          </a:p>
          <a:p>
            <a:pPr indent="0" lvl="0" marL="0" rtl="0" algn="l">
              <a:spcBef>
                <a:spcPts val="0"/>
              </a:spcBef>
              <a:spcAft>
                <a:spcPts val="0"/>
              </a:spcAft>
              <a:buSzPts val="1100"/>
              <a:buNone/>
            </a:pPr>
            <a:r>
              <a:t/>
            </a:r>
            <a:endParaRPr b="1" sz="3600">
              <a:highlight>
                <a:srgbClr val="FFDE59"/>
              </a:highlight>
            </a:endParaRPr>
          </a:p>
        </p:txBody>
      </p:sp>
      <p:sp>
        <p:nvSpPr>
          <p:cNvPr id="257" name="Google Shape;257;p39"/>
          <p:cNvSpPr txBox="1"/>
          <p:nvPr>
            <p:ph idx="1" type="body"/>
          </p:nvPr>
        </p:nvSpPr>
        <p:spPr>
          <a:xfrm>
            <a:off x="1026900" y="7982450"/>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258" name="Google Shape;258;p39"/>
          <p:cNvCxnSpPr/>
          <p:nvPr/>
        </p:nvCxnSpPr>
        <p:spPr>
          <a:xfrm>
            <a:off x="475400" y="2827425"/>
            <a:ext cx="4603800" cy="0"/>
          </a:xfrm>
          <a:prstGeom prst="straightConnector1">
            <a:avLst/>
          </a:prstGeom>
          <a:noFill/>
          <a:ln cap="flat" cmpd="sng" w="9525">
            <a:solidFill>
              <a:srgbClr val="23407D"/>
            </a:solidFill>
            <a:prstDash val="solid"/>
            <a:round/>
            <a:headEnd len="med" w="med" type="none"/>
            <a:tailEnd len="med" w="med" type="none"/>
          </a:ln>
        </p:spPr>
      </p:cxnSp>
      <p:pic>
        <p:nvPicPr>
          <p:cNvPr id="259" name="Google Shape;259;p39"/>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0"/>
          <p:cNvSpPr txBox="1"/>
          <p:nvPr>
            <p:ph type="title"/>
          </p:nvPr>
        </p:nvSpPr>
        <p:spPr>
          <a:xfrm>
            <a:off x="348900" y="779950"/>
            <a:ext cx="8446200" cy="6717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2111">
                <a:highlight>
                  <a:srgbClr val="E1E1E1"/>
                </a:highlight>
              </a:rPr>
              <a:t>DOES THE TEXT AMENDMENT REGULATE EXISTING AUTO REPAIR BUSINESSES? COULD IT LEAD TO AN EXPANSION OF WHERE THEY ARE ALLOWED TO LOCATE?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265" name="Google Shape;265;p40"/>
          <p:cNvSpPr txBox="1"/>
          <p:nvPr>
            <p:ph idx="1" type="body"/>
          </p:nvPr>
        </p:nvSpPr>
        <p:spPr>
          <a:xfrm>
            <a:off x="281925" y="1511275"/>
            <a:ext cx="8230500" cy="373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rmata"/>
                <a:ea typeface="Armata"/>
                <a:cs typeface="Armata"/>
                <a:sym typeface="Armata"/>
              </a:rPr>
              <a:t>The requirement would not affect existing businesses. </a:t>
            </a:r>
            <a:r>
              <a:rPr lang="en" sz="1600">
                <a:latin typeface="Armata"/>
                <a:ea typeface="Armata"/>
                <a:cs typeface="Armata"/>
                <a:sym typeface="Armata"/>
              </a:rPr>
              <a:t>For new businesses, the city wants to make sure that the kinds of activity in neighborhood streets are appropriate – and that auto repairs can be contained within the zoning lot and not spill over onto sidewalks. To implement this, any new auto use would be permitted on commercial streets only by a special permit process of the BSA. This is a considerable new level of review – unlike most other parts of City of Yes.</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266" name="Google Shape;266;p40"/>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1"/>
          <p:cNvSpPr txBox="1"/>
          <p:nvPr>
            <p:ph type="title"/>
          </p:nvPr>
        </p:nvSpPr>
        <p:spPr>
          <a:xfrm>
            <a:off x="311700" y="1546650"/>
            <a:ext cx="7910400" cy="142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2400">
                <a:highlight>
                  <a:srgbClr val="FFDE59"/>
                </a:highlight>
              </a:rPr>
              <a:t>WHY IS IT A GOOD IDEA TO ALLOW COMMERCIAL BUSINESSES IN RESIDENTIAL AREAS? WOULD THIS END THE DIFFERENCE BETWEEN COMMERCIAL AND RESIDENTIAL ZONING? </a:t>
            </a:r>
            <a:endParaRPr b="1" sz="3600">
              <a:highlight>
                <a:srgbClr val="FFDE59"/>
              </a:highlight>
            </a:endParaRPr>
          </a:p>
          <a:p>
            <a:pPr indent="0" lvl="0" marL="0" rtl="0" algn="l">
              <a:spcBef>
                <a:spcPts val="0"/>
              </a:spcBef>
              <a:spcAft>
                <a:spcPts val="0"/>
              </a:spcAft>
              <a:buSzPts val="1100"/>
              <a:buNone/>
            </a:pPr>
            <a:r>
              <a:t/>
            </a:r>
            <a:endParaRPr b="1" sz="3600">
              <a:highlight>
                <a:srgbClr val="FFDE59"/>
              </a:highlight>
            </a:endParaRPr>
          </a:p>
        </p:txBody>
      </p:sp>
      <p:sp>
        <p:nvSpPr>
          <p:cNvPr id="272" name="Google Shape;272;p41"/>
          <p:cNvSpPr txBox="1"/>
          <p:nvPr>
            <p:ph idx="1" type="body"/>
          </p:nvPr>
        </p:nvSpPr>
        <p:spPr>
          <a:xfrm>
            <a:off x="1026900" y="7982450"/>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273" name="Google Shape;273;p41"/>
          <p:cNvCxnSpPr/>
          <p:nvPr/>
        </p:nvCxnSpPr>
        <p:spPr>
          <a:xfrm>
            <a:off x="475400" y="2827425"/>
            <a:ext cx="4603800" cy="0"/>
          </a:xfrm>
          <a:prstGeom prst="straightConnector1">
            <a:avLst/>
          </a:prstGeom>
          <a:noFill/>
          <a:ln cap="flat" cmpd="sng" w="9525">
            <a:solidFill>
              <a:srgbClr val="23407D"/>
            </a:solidFill>
            <a:prstDash val="solid"/>
            <a:round/>
            <a:headEnd len="med" w="med" type="none"/>
            <a:tailEnd len="med" w="med" type="none"/>
          </a:ln>
        </p:spPr>
      </p:cxnSp>
      <p:pic>
        <p:nvPicPr>
          <p:cNvPr id="274" name="Google Shape;274;p41"/>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445025"/>
            <a:ext cx="8520600" cy="10830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BACKGROUND: CITY OF YES AND </a:t>
            </a:r>
            <a:br>
              <a:rPr b="1" lang="en">
                <a:highlight>
                  <a:srgbClr val="E1E1E1"/>
                </a:highlight>
              </a:rPr>
            </a:br>
            <a:r>
              <a:rPr b="1" lang="en">
                <a:highlight>
                  <a:srgbClr val="E1E1E1"/>
                </a:highlight>
              </a:rPr>
              <a:t>THE ECONOMIC OPPORTUNITY AMENDMENT</a:t>
            </a:r>
            <a:endParaRPr b="1">
              <a:highlight>
                <a:srgbClr val="E1E1E1"/>
              </a:highlight>
            </a:endParaRPr>
          </a:p>
        </p:txBody>
      </p:sp>
      <p:sp>
        <p:nvSpPr>
          <p:cNvPr id="77" name="Google Shape;77;p15"/>
          <p:cNvSpPr txBox="1"/>
          <p:nvPr>
            <p:ph idx="1" type="body"/>
          </p:nvPr>
        </p:nvSpPr>
        <p:spPr>
          <a:xfrm>
            <a:off x="311700" y="1528000"/>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600">
                <a:latin typeface="Armata"/>
                <a:ea typeface="Armata"/>
                <a:cs typeface="Armata"/>
                <a:sym typeface="Armata"/>
              </a:rPr>
              <a:t>The Mayor’s City of Yes initiative</a:t>
            </a:r>
            <a:r>
              <a:rPr lang="en" sz="1600">
                <a:latin typeface="Armata"/>
                <a:ea typeface="Armata"/>
                <a:cs typeface="Armata"/>
                <a:sym typeface="Armata"/>
              </a:rPr>
              <a:t> seeks to amend zoning regulations to promote sustainability, support small business, and create affordable housing across the five boroughs.</a:t>
            </a:r>
            <a:endParaRPr sz="1600">
              <a:latin typeface="Armata"/>
              <a:ea typeface="Armata"/>
              <a:cs typeface="Armata"/>
              <a:sym typeface="Armata"/>
            </a:endParaRPr>
          </a:p>
          <a:p>
            <a:pPr indent="0" lvl="0" marL="0" rtl="0" algn="l">
              <a:spcBef>
                <a:spcPts val="1200"/>
              </a:spcBef>
              <a:spcAft>
                <a:spcPts val="0"/>
              </a:spcAft>
              <a:buClr>
                <a:schemeClr val="dk2"/>
              </a:buClr>
              <a:buSzPts val="1100"/>
              <a:buFont typeface="Arial"/>
              <a:buNone/>
            </a:pPr>
            <a:r>
              <a:rPr lang="en" sz="1600">
                <a:latin typeface="Armata"/>
                <a:ea typeface="Armata"/>
                <a:cs typeface="Armata"/>
                <a:sym typeface="Armata"/>
              </a:rPr>
              <a:t>The Department of City Planning (DCP) is</a:t>
            </a:r>
            <a:r>
              <a:rPr lang="en" sz="1600">
                <a:latin typeface="Armata"/>
                <a:ea typeface="Armata"/>
                <a:cs typeface="Armata"/>
                <a:sym typeface="Armata"/>
              </a:rPr>
              <a:t> currently in the second phase: </a:t>
            </a:r>
            <a:r>
              <a:rPr b="1" lang="en" sz="1600">
                <a:latin typeface="Armata"/>
                <a:ea typeface="Armata"/>
                <a:cs typeface="Armata"/>
                <a:sym typeface="Armata"/>
              </a:rPr>
              <a:t>Zoning for Economic Opportunity</a:t>
            </a:r>
            <a:endParaRPr b="1" sz="1600">
              <a:latin typeface="Armata"/>
              <a:ea typeface="Armata"/>
              <a:cs typeface="Armata"/>
              <a:sym typeface="Armata"/>
            </a:endParaRPr>
          </a:p>
          <a:p>
            <a:pPr indent="0" lvl="0" marL="0" rtl="0" algn="l">
              <a:spcBef>
                <a:spcPts val="1200"/>
              </a:spcBef>
              <a:spcAft>
                <a:spcPts val="0"/>
              </a:spcAft>
              <a:buNone/>
            </a:pPr>
            <a:r>
              <a:rPr lang="en" sz="1600">
                <a:latin typeface="Armata"/>
                <a:ea typeface="Armata"/>
                <a:cs typeface="Armata"/>
                <a:sym typeface="Armata"/>
              </a:rPr>
              <a:t>The Economic Opportunity text amendment began review in October 2023. Community Boards and Borough Presidents have offered their recommendations, and the CPC held a public hearing in January. </a:t>
            </a:r>
            <a:endParaRPr sz="1600">
              <a:latin typeface="Armata"/>
              <a:ea typeface="Armata"/>
              <a:cs typeface="Armata"/>
              <a:sym typeface="Armata"/>
            </a:endParaRPr>
          </a:p>
          <a:p>
            <a:pPr indent="0" lvl="0" marL="0" rtl="0" algn="l">
              <a:spcBef>
                <a:spcPts val="1200"/>
              </a:spcBef>
              <a:spcAft>
                <a:spcPts val="1200"/>
              </a:spcAft>
              <a:buNone/>
            </a:pPr>
            <a:r>
              <a:rPr lang="en" sz="1600">
                <a:latin typeface="Armata"/>
                <a:ea typeface="Armata"/>
                <a:cs typeface="Armata"/>
                <a:sym typeface="Armata"/>
              </a:rPr>
              <a:t>For more on the City of Yes proposal and timeline, please </a:t>
            </a:r>
            <a:r>
              <a:rPr b="1" lang="en" sz="1600" u="sng">
                <a:solidFill>
                  <a:srgbClr val="23407D"/>
                </a:solidFill>
                <a:latin typeface="Armata"/>
                <a:ea typeface="Armata"/>
                <a:cs typeface="Armata"/>
                <a:sym typeface="Armata"/>
                <a:hlinkClick r:id="rId3">
                  <a:extLst>
                    <a:ext uri="{A12FA001-AC4F-418D-AE19-62706E023703}">
                      <ahyp:hlinkClr val="tx"/>
                    </a:ext>
                  </a:extLst>
                </a:hlinkClick>
              </a:rPr>
              <a:t>visit our website</a:t>
            </a:r>
            <a:r>
              <a:rPr lang="en" sz="1600">
                <a:latin typeface="Armata"/>
                <a:ea typeface="Armata"/>
                <a:cs typeface="Armata"/>
                <a:sym typeface="Armata"/>
              </a:rPr>
              <a:t>.</a:t>
            </a:r>
            <a:endParaRPr sz="1600">
              <a:latin typeface="Armata"/>
              <a:ea typeface="Armata"/>
              <a:cs typeface="Armata"/>
              <a:sym typeface="Armata"/>
            </a:endParaRPr>
          </a:p>
        </p:txBody>
      </p:sp>
      <p:pic>
        <p:nvPicPr>
          <p:cNvPr id="78" name="Google Shape;78;p15"/>
          <p:cNvPicPr preferRelativeResize="0"/>
          <p:nvPr/>
        </p:nvPicPr>
        <p:blipFill>
          <a:blip r:embed="rId4">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2"/>
          <p:cNvSpPr txBox="1"/>
          <p:nvPr>
            <p:ph type="title"/>
          </p:nvPr>
        </p:nvSpPr>
        <p:spPr>
          <a:xfrm>
            <a:off x="348900" y="779950"/>
            <a:ext cx="8446200" cy="6717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2000">
                <a:highlight>
                  <a:srgbClr val="E1E1E1"/>
                </a:highlight>
              </a:rPr>
              <a:t>WHY IS IT A GOOD IDEA TO ALLOW COMMERCIAL BUSINESSES IN RESIDENTIAL AREAS? WOULD THIS END THE DIFFERENCE BETWEEN COMMERCIAL AND RESIDENTIAL ZONING? </a:t>
            </a:r>
            <a:endParaRPr b="1" sz="2000">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sz="211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280" name="Google Shape;280;p42"/>
          <p:cNvSpPr txBox="1"/>
          <p:nvPr>
            <p:ph idx="1" type="body"/>
          </p:nvPr>
        </p:nvSpPr>
        <p:spPr>
          <a:xfrm>
            <a:off x="281925" y="1511275"/>
            <a:ext cx="8446200" cy="373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rmata"/>
                <a:ea typeface="Armata"/>
                <a:cs typeface="Armata"/>
                <a:sym typeface="Armata"/>
              </a:rPr>
              <a:t>Our actual built environment is not that binary – mixed-use neighborhoods have been a part of New York as long as we have been a city</a:t>
            </a:r>
            <a:r>
              <a:rPr lang="en" sz="1600">
                <a:latin typeface="Armata"/>
                <a:ea typeface="Armata"/>
                <a:cs typeface="Armata"/>
                <a:sym typeface="Armata"/>
              </a:rPr>
              <a:t>. Literally thousands of businesses exist today in Residence Districts, and make life more pleasant and convenient for New Yorkers who need to run down the block for a gallon of milk or pick up a bacon egg and cheese in the morning. </a:t>
            </a:r>
            <a:endParaRPr sz="1600">
              <a:latin typeface="Armata"/>
              <a:ea typeface="Armata"/>
              <a:cs typeface="Armata"/>
              <a:sym typeface="Armata"/>
            </a:endParaRPr>
          </a:p>
          <a:p>
            <a:pPr indent="0" lvl="0" marL="0" rtl="0" algn="l">
              <a:spcBef>
                <a:spcPts val="1200"/>
              </a:spcBef>
              <a:spcAft>
                <a:spcPts val="0"/>
              </a:spcAft>
              <a:buNone/>
            </a:pPr>
            <a:r>
              <a:rPr lang="en" sz="1600">
                <a:latin typeface="Armata"/>
                <a:ea typeface="Armata"/>
                <a:cs typeface="Armata"/>
                <a:sym typeface="Armata"/>
              </a:rPr>
              <a:t>What the city is proposing is not a blanket green light for new businesses. The city is proposing to create what’s called an “authorization,” which would still require a site specific environmental review and community board review.</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sz="1600">
              <a:latin typeface="Armata"/>
              <a:ea typeface="Armata"/>
              <a:cs typeface="Armata"/>
              <a:sym typeface="Armata"/>
            </a:endParaRPr>
          </a:p>
          <a:p>
            <a:pPr indent="0" lvl="0" marL="0" rtl="0" algn="l">
              <a:spcBef>
                <a:spcPts val="1200"/>
              </a:spcBef>
              <a:spcAft>
                <a:spcPts val="0"/>
              </a:spcAft>
              <a:buNone/>
            </a:pPr>
            <a:r>
              <a:t/>
            </a:r>
            <a:endParaRPr b="1" sz="1600">
              <a:latin typeface="Armata"/>
              <a:ea typeface="Armata"/>
              <a:cs typeface="Armata"/>
              <a:sym typeface="Armata"/>
            </a:endParaRPr>
          </a:p>
          <a:p>
            <a:pPr indent="0" lvl="0" marL="0" rtl="0" algn="l">
              <a:spcBef>
                <a:spcPts val="1200"/>
              </a:spcBef>
              <a:spcAft>
                <a:spcPts val="1200"/>
              </a:spcAft>
              <a:buNone/>
            </a:pPr>
            <a:r>
              <a:t/>
            </a:r>
            <a:endParaRPr b="1" sz="1600">
              <a:latin typeface="Armata"/>
              <a:ea typeface="Armata"/>
              <a:cs typeface="Armata"/>
              <a:sym typeface="Armata"/>
            </a:endParaRPr>
          </a:p>
        </p:txBody>
      </p:sp>
      <p:pic>
        <p:nvPicPr>
          <p:cNvPr id="281" name="Google Shape;281;p42"/>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E59"/>
        </a:solidFill>
      </p:bgPr>
    </p:bg>
    <p:spTree>
      <p:nvGrpSpPr>
        <p:cNvPr id="285" name="Shape 285"/>
        <p:cNvGrpSpPr/>
        <p:nvPr/>
      </p:nvGrpSpPr>
      <p:grpSpPr>
        <a:xfrm>
          <a:off x="0" y="0"/>
          <a:ext cx="0" cy="0"/>
          <a:chOff x="0" y="0"/>
          <a:chExt cx="0" cy="0"/>
        </a:xfrm>
      </p:grpSpPr>
      <p:sp>
        <p:nvSpPr>
          <p:cNvPr id="286" name="Google Shape;286;p43"/>
          <p:cNvSpPr txBox="1"/>
          <p:nvPr>
            <p:ph type="title"/>
          </p:nvPr>
        </p:nvSpPr>
        <p:spPr>
          <a:xfrm>
            <a:off x="1184825" y="2009675"/>
            <a:ext cx="3990000" cy="1227600"/>
          </a:xfrm>
          <a:prstGeom prst="rect">
            <a:avLst/>
          </a:prstGeom>
          <a:solidFill>
            <a:schemeClr val="dk2"/>
          </a:solidFill>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b="1" lang="en" sz="3700">
                <a:solidFill>
                  <a:srgbClr val="FFDE59"/>
                </a:solidFill>
                <a:highlight>
                  <a:schemeClr val="dk2"/>
                </a:highlight>
              </a:rPr>
              <a:t> LET US KNOW </a:t>
            </a:r>
            <a:br>
              <a:rPr b="1" lang="en" sz="3700">
                <a:solidFill>
                  <a:srgbClr val="FFDE59"/>
                </a:solidFill>
                <a:highlight>
                  <a:schemeClr val="dk2"/>
                </a:highlight>
              </a:rPr>
            </a:br>
            <a:r>
              <a:rPr b="1" lang="en" sz="3700">
                <a:solidFill>
                  <a:srgbClr val="FFDE59"/>
                </a:solidFill>
                <a:highlight>
                  <a:schemeClr val="dk2"/>
                </a:highlight>
              </a:rPr>
              <a:t> WHAT YOU THINK!</a:t>
            </a:r>
            <a:endParaRPr b="1" sz="3700">
              <a:solidFill>
                <a:srgbClr val="FFDE59"/>
              </a:solidFill>
              <a:highlight>
                <a:schemeClr val="dk2"/>
              </a:highlight>
            </a:endParaRPr>
          </a:p>
        </p:txBody>
      </p:sp>
      <p:sp>
        <p:nvSpPr>
          <p:cNvPr id="287" name="Google Shape;287;p43"/>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sp>
        <p:nvSpPr>
          <p:cNvPr id="288" name="Google Shape;288;p43"/>
          <p:cNvSpPr txBox="1"/>
          <p:nvPr/>
        </p:nvSpPr>
        <p:spPr>
          <a:xfrm>
            <a:off x="1095925" y="3237275"/>
            <a:ext cx="4142400" cy="133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solidFill>
                  <a:schemeClr val="dk2"/>
                </a:solidFill>
                <a:highlight>
                  <a:srgbClr val="FFDE59"/>
                </a:highlight>
                <a:latin typeface="Oswald"/>
                <a:ea typeface="Oswald"/>
                <a:cs typeface="Oswald"/>
                <a:sym typeface="Oswald"/>
              </a:rPr>
              <a:t>EMAIL US WITH THE SUBJECT LINE </a:t>
            </a:r>
            <a:r>
              <a:rPr b="1" lang="en" sz="2500">
                <a:solidFill>
                  <a:schemeClr val="dk2"/>
                </a:solidFill>
                <a:highlight>
                  <a:srgbClr val="FFDE59"/>
                </a:highlight>
                <a:latin typeface="Oswald"/>
                <a:ea typeface="Oswald"/>
                <a:cs typeface="Oswald"/>
                <a:sym typeface="Oswald"/>
              </a:rPr>
              <a:t>“CITY OF YES THOUGHTS”</a:t>
            </a:r>
            <a:r>
              <a:rPr lang="en" sz="2500">
                <a:solidFill>
                  <a:schemeClr val="dk2"/>
                </a:solidFill>
                <a:highlight>
                  <a:srgbClr val="FFDE59"/>
                </a:highlight>
                <a:latin typeface="Oswald"/>
                <a:ea typeface="Oswald"/>
                <a:cs typeface="Oswald"/>
                <a:sym typeface="Oswald"/>
              </a:rPr>
              <a:t> TO</a:t>
            </a:r>
            <a:r>
              <a:rPr b="1" lang="en" sz="2500">
                <a:solidFill>
                  <a:schemeClr val="dk2"/>
                </a:solidFill>
                <a:highlight>
                  <a:srgbClr val="FFDE59"/>
                </a:highlight>
                <a:latin typeface="Oswald"/>
                <a:ea typeface="Oswald"/>
                <a:cs typeface="Oswald"/>
                <a:sym typeface="Oswald"/>
              </a:rPr>
              <a:t> </a:t>
            </a:r>
            <a:r>
              <a:rPr lang="en" sz="2500">
                <a:solidFill>
                  <a:schemeClr val="dk2"/>
                </a:solidFill>
                <a:highlight>
                  <a:srgbClr val="FFDE59"/>
                </a:highlight>
                <a:latin typeface="Oswald"/>
                <a:ea typeface="Oswald"/>
                <a:cs typeface="Oswald"/>
                <a:sym typeface="Oswald"/>
              </a:rPr>
              <a:t>DISTRICT38@COUNCIL.NYC.GOV</a:t>
            </a:r>
            <a:endParaRPr sz="21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44"/>
          <p:cNvSpPr txBox="1"/>
          <p:nvPr>
            <p:ph type="title"/>
          </p:nvPr>
        </p:nvSpPr>
        <p:spPr>
          <a:xfrm>
            <a:off x="311700" y="757325"/>
            <a:ext cx="8520600" cy="666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highlight>
                  <a:srgbClr val="FFDE59"/>
                </a:highlight>
              </a:rPr>
              <a:t>LINKS TO RESOURCES</a:t>
            </a:r>
            <a:endParaRPr b="1">
              <a:highlight>
                <a:srgbClr val="FFDE59"/>
              </a:highlight>
            </a:endParaRPr>
          </a:p>
        </p:txBody>
      </p:sp>
      <p:sp>
        <p:nvSpPr>
          <p:cNvPr id="294" name="Google Shape;294;p44"/>
          <p:cNvSpPr txBox="1"/>
          <p:nvPr>
            <p:ph idx="1" type="body"/>
          </p:nvPr>
        </p:nvSpPr>
        <p:spPr>
          <a:xfrm>
            <a:off x="311700" y="1528000"/>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600" u="sng">
                <a:solidFill>
                  <a:srgbClr val="23407D"/>
                </a:solidFill>
                <a:latin typeface="Armata"/>
                <a:ea typeface="Armata"/>
                <a:cs typeface="Armata"/>
                <a:sym typeface="Armata"/>
                <a:hlinkClick r:id="rId3">
                  <a:extLst>
                    <a:ext uri="{A12FA001-AC4F-418D-AE19-62706E023703}">
                      <ahyp:hlinkClr val="tx"/>
                    </a:ext>
                  </a:extLst>
                </a:hlinkClick>
              </a:rPr>
              <a:t>CITY OF YES</a:t>
            </a:r>
            <a:r>
              <a:rPr b="1" lang="en" sz="1600">
                <a:latin typeface="Armata"/>
                <a:ea typeface="Armata"/>
                <a:cs typeface="Armata"/>
                <a:sym typeface="Armata"/>
              </a:rPr>
              <a:t> WEBSITE</a:t>
            </a:r>
            <a:endParaRPr b="1" sz="1600">
              <a:latin typeface="Armata"/>
              <a:ea typeface="Armata"/>
              <a:cs typeface="Armata"/>
              <a:sym typeface="Armata"/>
            </a:endParaRPr>
          </a:p>
          <a:p>
            <a:pPr indent="0" lvl="0" marL="0" rtl="0" algn="l">
              <a:spcBef>
                <a:spcPts val="1200"/>
              </a:spcBef>
              <a:spcAft>
                <a:spcPts val="0"/>
              </a:spcAft>
              <a:buNone/>
            </a:pPr>
            <a:r>
              <a:rPr b="1" lang="en" sz="1600" u="sng">
                <a:solidFill>
                  <a:srgbClr val="23407D"/>
                </a:solidFill>
                <a:latin typeface="Armata"/>
                <a:ea typeface="Armata"/>
                <a:cs typeface="Armata"/>
                <a:sym typeface="Armata"/>
                <a:hlinkClick r:id="rId4">
                  <a:extLst>
                    <a:ext uri="{A12FA001-AC4F-418D-AE19-62706E023703}">
                      <ahyp:hlinkClr val="tx"/>
                    </a:ext>
                  </a:extLst>
                </a:hlinkClick>
              </a:rPr>
              <a:t>ECONOMIC OPPORTUNITY TEXT AMENDMENT</a:t>
            </a:r>
            <a:r>
              <a:rPr b="1" lang="en" sz="1600">
                <a:solidFill>
                  <a:srgbClr val="23407D"/>
                </a:solidFill>
                <a:latin typeface="Armata"/>
                <a:ea typeface="Armata"/>
                <a:cs typeface="Armata"/>
                <a:sym typeface="Armata"/>
              </a:rPr>
              <a:t> </a:t>
            </a:r>
            <a:r>
              <a:rPr b="1" lang="en" sz="1600">
                <a:latin typeface="Armata"/>
                <a:ea typeface="Armata"/>
                <a:cs typeface="Armata"/>
                <a:sym typeface="Armata"/>
              </a:rPr>
              <a:t>WEBSITE</a:t>
            </a:r>
            <a:endParaRPr b="1" sz="1600">
              <a:latin typeface="Armata"/>
              <a:ea typeface="Armata"/>
              <a:cs typeface="Armata"/>
              <a:sym typeface="Armata"/>
            </a:endParaRPr>
          </a:p>
          <a:p>
            <a:pPr indent="0" lvl="0" marL="0" rtl="0" algn="l">
              <a:spcBef>
                <a:spcPts val="1200"/>
              </a:spcBef>
              <a:spcAft>
                <a:spcPts val="1200"/>
              </a:spcAft>
              <a:buNone/>
            </a:pPr>
            <a:r>
              <a:rPr b="1" lang="en" sz="1600" u="sng">
                <a:solidFill>
                  <a:srgbClr val="23407D"/>
                </a:solidFill>
                <a:latin typeface="Armata"/>
                <a:ea typeface="Armata"/>
                <a:cs typeface="Armata"/>
                <a:sym typeface="Armata"/>
                <a:hlinkClick r:id="rId5">
                  <a:extLst>
                    <a:ext uri="{A12FA001-AC4F-418D-AE19-62706E023703}">
                      <ahyp:hlinkClr val="tx"/>
                    </a:ext>
                  </a:extLst>
                </a:hlinkClick>
              </a:rPr>
              <a:t>TIMELINE</a:t>
            </a:r>
            <a:r>
              <a:rPr b="1" lang="en" sz="1600">
                <a:solidFill>
                  <a:srgbClr val="23407D"/>
                </a:solidFill>
                <a:latin typeface="Armata"/>
                <a:ea typeface="Armata"/>
                <a:cs typeface="Armata"/>
                <a:sym typeface="Armata"/>
              </a:rPr>
              <a:t> </a:t>
            </a:r>
            <a:r>
              <a:rPr b="1" lang="en" sz="1600">
                <a:latin typeface="Armata"/>
                <a:ea typeface="Armata"/>
                <a:cs typeface="Armata"/>
                <a:sym typeface="Armata"/>
              </a:rPr>
              <a:t>CREATED BY THE</a:t>
            </a:r>
            <a:r>
              <a:rPr b="1" lang="en" sz="1600">
                <a:latin typeface="Armata"/>
                <a:ea typeface="Armata"/>
                <a:cs typeface="Armata"/>
                <a:sym typeface="Armata"/>
              </a:rPr>
              <a:t> </a:t>
            </a:r>
            <a:r>
              <a:rPr b="1" lang="en" sz="1600">
                <a:latin typeface="Armata"/>
                <a:ea typeface="Armata"/>
                <a:cs typeface="Armata"/>
                <a:sym typeface="Armata"/>
              </a:rPr>
              <a:t>OFFICE OF COUNCIL MEMBER ALEXA AVILÉS</a:t>
            </a:r>
            <a:endParaRPr b="1" sz="1600">
              <a:latin typeface="Armata"/>
              <a:ea typeface="Armata"/>
              <a:cs typeface="Armata"/>
              <a:sym typeface="Armata"/>
            </a:endParaRPr>
          </a:p>
        </p:txBody>
      </p:sp>
      <p:pic>
        <p:nvPicPr>
          <p:cNvPr id="295" name="Google Shape;295;p44"/>
          <p:cNvPicPr preferRelativeResize="0"/>
          <p:nvPr/>
        </p:nvPicPr>
        <p:blipFill>
          <a:blip r:embed="rId6">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E59"/>
        </a:solidFill>
      </p:bgPr>
    </p:bg>
    <p:spTree>
      <p:nvGrpSpPr>
        <p:cNvPr id="82" name="Shape 82"/>
        <p:cNvGrpSpPr/>
        <p:nvPr/>
      </p:nvGrpSpPr>
      <p:grpSpPr>
        <a:xfrm>
          <a:off x="0" y="0"/>
          <a:ext cx="0" cy="0"/>
          <a:chOff x="0" y="0"/>
          <a:chExt cx="0" cy="0"/>
        </a:xfrm>
      </p:grpSpPr>
      <p:sp>
        <p:nvSpPr>
          <p:cNvPr id="83" name="Google Shape;83;p16"/>
          <p:cNvSpPr txBox="1"/>
          <p:nvPr>
            <p:ph type="title"/>
          </p:nvPr>
        </p:nvSpPr>
        <p:spPr>
          <a:xfrm>
            <a:off x="311700" y="2289225"/>
            <a:ext cx="4260300" cy="56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a:highlight>
                  <a:srgbClr val="FFDE59"/>
                </a:highlight>
              </a:rPr>
              <a:t>QUESTIONS AND ANSWERS</a:t>
            </a:r>
            <a:endParaRPr b="1">
              <a:highlight>
                <a:srgbClr val="FFDE59"/>
              </a:highlight>
            </a:endParaRPr>
          </a:p>
          <a:p>
            <a:pPr indent="0" lvl="0" marL="0" rtl="0" algn="l">
              <a:spcBef>
                <a:spcPts val="0"/>
              </a:spcBef>
              <a:spcAft>
                <a:spcPts val="0"/>
              </a:spcAft>
              <a:buSzPts val="1100"/>
              <a:buNone/>
            </a:pPr>
            <a:r>
              <a:t/>
            </a:r>
            <a:endParaRPr b="1" sz="3200">
              <a:highlight>
                <a:srgbClr val="E1E1E1"/>
              </a:highlight>
            </a:endParaRPr>
          </a:p>
          <a:p>
            <a:pPr indent="0" lvl="0" marL="0" rtl="0" algn="l">
              <a:spcBef>
                <a:spcPts val="0"/>
              </a:spcBef>
              <a:spcAft>
                <a:spcPts val="0"/>
              </a:spcAft>
              <a:buSzPts val="990"/>
              <a:buNone/>
            </a:pPr>
            <a:r>
              <a:t/>
            </a:r>
            <a:endParaRPr b="1" sz="3200">
              <a:highlight>
                <a:srgbClr val="E1E1E1"/>
              </a:highlight>
            </a:endParaRPr>
          </a:p>
        </p:txBody>
      </p:sp>
      <p:sp>
        <p:nvSpPr>
          <p:cNvPr id="84" name="Google Shape;84;p16"/>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85" name="Google Shape;85;p16"/>
          <p:cNvCxnSpPr/>
          <p:nvPr/>
        </p:nvCxnSpPr>
        <p:spPr>
          <a:xfrm>
            <a:off x="311700" y="2943450"/>
            <a:ext cx="9440100" cy="20400"/>
          </a:xfrm>
          <a:prstGeom prst="straightConnector1">
            <a:avLst/>
          </a:prstGeom>
          <a:noFill/>
          <a:ln cap="flat" cmpd="sng" w="9525">
            <a:solidFill>
              <a:srgbClr val="23407D"/>
            </a:solidFill>
            <a:prstDash val="solid"/>
            <a:round/>
            <a:headEnd len="med" w="med" type="none"/>
            <a:tailEnd len="med" w="med" type="none"/>
          </a:ln>
        </p:spPr>
      </p:cxnSp>
      <p:sp>
        <p:nvSpPr>
          <p:cNvPr id="86" name="Google Shape;86;p16"/>
          <p:cNvSpPr txBox="1"/>
          <p:nvPr/>
        </p:nvSpPr>
        <p:spPr>
          <a:xfrm>
            <a:off x="311700" y="1662900"/>
            <a:ext cx="6082200" cy="646500"/>
          </a:xfrm>
          <a:prstGeom prst="rect">
            <a:avLst/>
          </a:prstGeom>
          <a:solidFill>
            <a:schemeClr val="dk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3000">
                <a:solidFill>
                  <a:srgbClr val="FFDE59"/>
                </a:solidFill>
                <a:highlight>
                  <a:schemeClr val="dk2"/>
                </a:highlight>
                <a:latin typeface="Oswald"/>
                <a:ea typeface="Oswald"/>
                <a:cs typeface="Oswald"/>
                <a:sym typeface="Oswald"/>
              </a:rPr>
              <a:t>ZONING FOR ECONOMIC OPPORTUNITY</a:t>
            </a:r>
            <a:endParaRPr>
              <a:solidFill>
                <a:srgbClr val="FFDE59"/>
              </a:solidFill>
              <a:highlight>
                <a:schemeClr val="dk2"/>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1546650"/>
            <a:ext cx="8520600" cy="205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sz="4000">
                <a:highlight>
                  <a:srgbClr val="FFDE59"/>
                </a:highlight>
              </a:rPr>
              <a:t>COULD THESE CHANGES TAKE AWAY POWER FROM COMMUNITY BOARDS </a:t>
            </a:r>
            <a:br>
              <a:rPr b="1" lang="en" sz="4000">
                <a:highlight>
                  <a:srgbClr val="FFDE59"/>
                </a:highlight>
              </a:rPr>
            </a:br>
            <a:r>
              <a:rPr b="1" lang="en" sz="4000">
                <a:highlight>
                  <a:srgbClr val="FFDE59"/>
                </a:highlight>
              </a:rPr>
              <a:t>AND THE CITY COUNCIL?</a:t>
            </a:r>
            <a:endParaRPr b="1" sz="4000">
              <a:highlight>
                <a:srgbClr val="FFDE59"/>
              </a:highlight>
            </a:endParaRPr>
          </a:p>
          <a:p>
            <a:pPr indent="0" lvl="0" marL="0" rtl="0" algn="l">
              <a:spcBef>
                <a:spcPts val="0"/>
              </a:spcBef>
              <a:spcAft>
                <a:spcPts val="0"/>
              </a:spcAft>
              <a:buSzPts val="1100"/>
              <a:buNone/>
            </a:pPr>
            <a:r>
              <a:t/>
            </a:r>
            <a:endParaRPr b="1" sz="3200">
              <a:highlight>
                <a:srgbClr val="E1E1E1"/>
              </a:highlight>
            </a:endParaRPr>
          </a:p>
          <a:p>
            <a:pPr indent="0" lvl="0" marL="0" rtl="0" algn="l">
              <a:spcBef>
                <a:spcPts val="0"/>
              </a:spcBef>
              <a:spcAft>
                <a:spcPts val="0"/>
              </a:spcAft>
              <a:buSzPts val="990"/>
              <a:buNone/>
            </a:pPr>
            <a:r>
              <a:t/>
            </a:r>
            <a:endParaRPr b="1" sz="3200">
              <a:highlight>
                <a:srgbClr val="E1E1E1"/>
              </a:highlight>
            </a:endParaRPr>
          </a:p>
        </p:txBody>
      </p:sp>
      <p:sp>
        <p:nvSpPr>
          <p:cNvPr id="92" name="Google Shape;92;p17"/>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93" name="Google Shape;93;p17"/>
          <p:cNvCxnSpPr/>
          <p:nvPr/>
        </p:nvCxnSpPr>
        <p:spPr>
          <a:xfrm>
            <a:off x="591750" y="3645975"/>
            <a:ext cx="4603800" cy="0"/>
          </a:xfrm>
          <a:prstGeom prst="straightConnector1">
            <a:avLst/>
          </a:prstGeom>
          <a:noFill/>
          <a:ln cap="flat" cmpd="sng" w="9525">
            <a:solidFill>
              <a:srgbClr val="23407D"/>
            </a:solidFill>
            <a:prstDash val="solid"/>
            <a:round/>
            <a:headEnd len="med" w="med" type="none"/>
            <a:tailEnd len="med" w="med" type="none"/>
          </a:ln>
        </p:spPr>
      </p:cxnSp>
      <p:pic>
        <p:nvPicPr>
          <p:cNvPr id="94" name="Google Shape;94;p17"/>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8"/>
          <p:cNvSpPr txBox="1"/>
          <p:nvPr>
            <p:ph type="title"/>
          </p:nvPr>
        </p:nvSpPr>
        <p:spPr>
          <a:xfrm>
            <a:off x="311700" y="445025"/>
            <a:ext cx="8520600" cy="10008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Clr>
                <a:schemeClr val="dk2"/>
              </a:buClr>
              <a:buSzPct val="36666"/>
              <a:buFont typeface="Arial"/>
              <a:buNone/>
            </a:pPr>
            <a:r>
              <a:rPr b="1" lang="en">
                <a:highlight>
                  <a:srgbClr val="E1E1E1"/>
                </a:highlight>
              </a:rPr>
              <a:t>COULD THESE CHANGES TAKE AWAY POWER FROM COMMUNITY BOARDS AND THE CITY COUNCIL?</a:t>
            </a:r>
            <a:endParaRPr b="1">
              <a:highlight>
                <a:srgbClr val="E1E1E1"/>
              </a:highlight>
            </a:endParaRPr>
          </a:p>
          <a:p>
            <a:pPr indent="0" lvl="0" marL="0" rtl="0" algn="l">
              <a:spcBef>
                <a:spcPts val="0"/>
              </a:spcBef>
              <a:spcAft>
                <a:spcPts val="0"/>
              </a:spcAft>
              <a:buClr>
                <a:schemeClr val="dk2"/>
              </a:buClr>
              <a:buSzPct val="36666"/>
              <a:buFont typeface="Arial"/>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100" name="Google Shape;100;p18"/>
          <p:cNvSpPr txBox="1"/>
          <p:nvPr>
            <p:ph idx="1" type="body"/>
          </p:nvPr>
        </p:nvSpPr>
        <p:spPr>
          <a:xfrm>
            <a:off x="311700" y="1528000"/>
            <a:ext cx="8520600" cy="314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Armata"/>
                <a:ea typeface="Armata"/>
                <a:cs typeface="Armata"/>
                <a:sym typeface="Armata"/>
              </a:rPr>
              <a:t>Zoning is meant to provide rules for what types of businesses can locate where. If a business’s use fits what is allowed, it is considered “as of right,” like commercial uses in commercial districts. Sometimes, the location of uses can be contingent on certain conditions, like their overall size. Sometimes uses are only by special permission, like an arena, which is where community boards, the City Planning Commission, and the City Council weighs in. </a:t>
            </a:r>
            <a:endParaRPr sz="1400">
              <a:latin typeface="Armata"/>
              <a:ea typeface="Armata"/>
              <a:cs typeface="Armata"/>
              <a:sym typeface="Armata"/>
            </a:endParaRPr>
          </a:p>
          <a:p>
            <a:pPr indent="0" lvl="0" marL="0" rtl="0" algn="l">
              <a:spcBef>
                <a:spcPts val="1200"/>
              </a:spcBef>
              <a:spcAft>
                <a:spcPts val="0"/>
              </a:spcAft>
              <a:buNone/>
            </a:pPr>
            <a:r>
              <a:rPr b="1" lang="en" sz="1400">
                <a:latin typeface="Armata"/>
                <a:ea typeface="Armata"/>
                <a:cs typeface="Armata"/>
                <a:sym typeface="Armata"/>
              </a:rPr>
              <a:t>The vast majority of City of Yes for Economic Opportunity changes do not change that framework and are meant to provide clarity, rather than changing who is allowed to grant permission. </a:t>
            </a:r>
            <a:endParaRPr b="1" sz="1400">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pic>
        <p:nvPicPr>
          <p:cNvPr id="101" name="Google Shape;101;p18"/>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1546650"/>
            <a:ext cx="5841900" cy="205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a:highlight>
                  <a:srgbClr val="FFDE59"/>
                </a:highlight>
              </a:rPr>
              <a:t>ARE MANUFACTURING BUSINESSES SAFE TO BE NEAR RESIDENTS? HOW IS ZONING ENSURING THEY WON’T CREATE NOISE OR POLLUTION?</a:t>
            </a:r>
            <a:endParaRPr b="1" sz="3200">
              <a:highlight>
                <a:srgbClr val="E1E1E1"/>
              </a:highlight>
            </a:endParaRPr>
          </a:p>
        </p:txBody>
      </p:sp>
      <p:sp>
        <p:nvSpPr>
          <p:cNvPr id="107" name="Google Shape;107;p19"/>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108" name="Google Shape;108;p19"/>
          <p:cNvCxnSpPr/>
          <p:nvPr/>
        </p:nvCxnSpPr>
        <p:spPr>
          <a:xfrm>
            <a:off x="591750" y="3645975"/>
            <a:ext cx="4603800" cy="0"/>
          </a:xfrm>
          <a:prstGeom prst="straightConnector1">
            <a:avLst/>
          </a:prstGeom>
          <a:noFill/>
          <a:ln cap="flat" cmpd="sng" w="9525">
            <a:solidFill>
              <a:srgbClr val="23407D"/>
            </a:solidFill>
            <a:prstDash val="solid"/>
            <a:round/>
            <a:headEnd len="med" w="med" type="none"/>
            <a:tailEnd len="med" w="med" type="none"/>
          </a:ln>
        </p:spPr>
      </p:cxnSp>
      <p:pic>
        <p:nvPicPr>
          <p:cNvPr id="109" name="Google Shape;109;p19"/>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311700" y="445025"/>
            <a:ext cx="8520600" cy="1448400"/>
          </a:xfrm>
          <a:prstGeom prst="rect">
            <a:avLst/>
          </a:prstGeom>
          <a:solidFill>
            <a:srgbClr val="E1E1E1"/>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highlight>
                  <a:srgbClr val="E1E1E1"/>
                </a:highlight>
              </a:rPr>
              <a:t>ARE MANUFACTURING BUSINESSES SAFE TO BE NEAR RESIDENTS? HOW IS ZONING ENSURING THEY WON’T CREATE NOISE OR POLLUTION?</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a:p>
            <a:pPr indent="0" lvl="0" marL="0" rtl="0" algn="l">
              <a:spcBef>
                <a:spcPts val="0"/>
              </a:spcBef>
              <a:spcAft>
                <a:spcPts val="0"/>
              </a:spcAft>
              <a:buNone/>
            </a:pPr>
            <a:r>
              <a:t/>
            </a:r>
            <a:endParaRPr b="1">
              <a:highlight>
                <a:srgbClr val="E1E1E1"/>
              </a:highlight>
            </a:endParaRPr>
          </a:p>
        </p:txBody>
      </p:sp>
      <p:sp>
        <p:nvSpPr>
          <p:cNvPr id="115" name="Google Shape;115;p20"/>
          <p:cNvSpPr txBox="1"/>
          <p:nvPr>
            <p:ph idx="1" type="body"/>
          </p:nvPr>
        </p:nvSpPr>
        <p:spPr>
          <a:xfrm>
            <a:off x="311700" y="1998600"/>
            <a:ext cx="8520600" cy="314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rmata"/>
                <a:ea typeface="Armata"/>
                <a:cs typeface="Armata"/>
                <a:sym typeface="Armata"/>
              </a:rPr>
              <a:t>When the Zoning Resolution was created in 1961, policymakers intended C1 and C2, and C4-C6 districts to have similar purposes. Despite their different regulations, even then but especially now, these districts were not seen to have meaningful distinctions. </a:t>
            </a:r>
            <a:endParaRPr sz="1600">
              <a:latin typeface="Armata"/>
              <a:ea typeface="Armata"/>
              <a:cs typeface="Armata"/>
              <a:sym typeface="Armata"/>
            </a:endParaRPr>
          </a:p>
          <a:p>
            <a:pPr indent="0" lvl="0" marL="0" rtl="0" algn="l">
              <a:spcBef>
                <a:spcPts val="1200"/>
              </a:spcBef>
              <a:spcAft>
                <a:spcPts val="1200"/>
              </a:spcAft>
              <a:buNone/>
            </a:pPr>
            <a:r>
              <a:rPr lang="en" sz="1600">
                <a:latin typeface="Armata"/>
                <a:ea typeface="Armata"/>
                <a:cs typeface="Armata"/>
                <a:sym typeface="Armata"/>
              </a:rPr>
              <a:t>For example, C1 districts were meant to be for business types with frequent access such as retail, but this did not anticipate the economy’s shift to more local service businesses, experiential and amusement businesses, and improvements in technology that enabled clean maker-retail and small production businesses.</a:t>
            </a:r>
            <a:endParaRPr>
              <a:latin typeface="Armata"/>
              <a:ea typeface="Armata"/>
              <a:cs typeface="Armata"/>
              <a:sym typeface="Armata"/>
            </a:endParaRPr>
          </a:p>
        </p:txBody>
      </p:sp>
      <p:pic>
        <p:nvPicPr>
          <p:cNvPr id="116" name="Google Shape;116;p20"/>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1"/>
          <p:cNvSpPr txBox="1"/>
          <p:nvPr>
            <p:ph type="title"/>
          </p:nvPr>
        </p:nvSpPr>
        <p:spPr>
          <a:xfrm>
            <a:off x="311700" y="1546650"/>
            <a:ext cx="7107000" cy="148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b="1" lang="en">
                <a:highlight>
                  <a:srgbClr val="FFDE59"/>
                </a:highlight>
              </a:rPr>
              <a:t>COULD THE AMENDMENT INCENTIVIZE LANDLORDS TO CONVERT EXISTING HOUSING UNITS INTO NON-RESIDENTIAL USE?</a:t>
            </a:r>
            <a:endParaRPr b="1">
              <a:highlight>
                <a:srgbClr val="FFDE59"/>
              </a:highlight>
            </a:endParaRPr>
          </a:p>
          <a:p>
            <a:pPr indent="0" lvl="0" marL="0" rtl="0" algn="l">
              <a:spcBef>
                <a:spcPts val="0"/>
              </a:spcBef>
              <a:spcAft>
                <a:spcPts val="0"/>
              </a:spcAft>
              <a:buSzPts val="1100"/>
              <a:buNone/>
            </a:pPr>
            <a:r>
              <a:t/>
            </a:r>
            <a:endParaRPr b="1">
              <a:highlight>
                <a:srgbClr val="FFDE59"/>
              </a:highlight>
            </a:endParaRPr>
          </a:p>
        </p:txBody>
      </p:sp>
      <p:sp>
        <p:nvSpPr>
          <p:cNvPr id="122" name="Google Shape;122;p21"/>
          <p:cNvSpPr txBox="1"/>
          <p:nvPr>
            <p:ph idx="1" type="body"/>
          </p:nvPr>
        </p:nvSpPr>
        <p:spPr>
          <a:xfrm>
            <a:off x="0" y="4886825"/>
            <a:ext cx="8520600" cy="314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062">
              <a:latin typeface="Armata"/>
              <a:ea typeface="Armata"/>
              <a:cs typeface="Armata"/>
              <a:sym typeface="Armata"/>
            </a:endParaRPr>
          </a:p>
          <a:p>
            <a:pPr indent="0" lvl="0" marL="0" rtl="0" algn="l">
              <a:spcBef>
                <a:spcPts val="1200"/>
              </a:spcBef>
              <a:spcAft>
                <a:spcPts val="1200"/>
              </a:spcAft>
              <a:buNone/>
            </a:pPr>
            <a:r>
              <a:t/>
            </a:r>
            <a:endParaRPr sz="1600">
              <a:latin typeface="Armata"/>
              <a:ea typeface="Armata"/>
              <a:cs typeface="Armata"/>
              <a:sym typeface="Armata"/>
            </a:endParaRPr>
          </a:p>
        </p:txBody>
      </p:sp>
      <p:cxnSp>
        <p:nvCxnSpPr>
          <p:cNvPr id="123" name="Google Shape;123;p21"/>
          <p:cNvCxnSpPr/>
          <p:nvPr/>
        </p:nvCxnSpPr>
        <p:spPr>
          <a:xfrm>
            <a:off x="561975" y="3125075"/>
            <a:ext cx="4603800" cy="0"/>
          </a:xfrm>
          <a:prstGeom prst="straightConnector1">
            <a:avLst/>
          </a:prstGeom>
          <a:noFill/>
          <a:ln cap="flat" cmpd="sng" w="9525">
            <a:solidFill>
              <a:srgbClr val="23407D"/>
            </a:solidFill>
            <a:prstDash val="solid"/>
            <a:round/>
            <a:headEnd len="med" w="med" type="none"/>
            <a:tailEnd len="med" w="med" type="none"/>
          </a:ln>
        </p:spPr>
      </p:cxnSp>
      <p:pic>
        <p:nvPicPr>
          <p:cNvPr id="124" name="Google Shape;124;p21"/>
          <p:cNvPicPr preferRelativeResize="0"/>
          <p:nvPr/>
        </p:nvPicPr>
        <p:blipFill>
          <a:blip r:embed="rId3">
            <a:alphaModFix/>
          </a:blip>
          <a:stretch>
            <a:fillRect/>
          </a:stretch>
        </p:blipFill>
        <p:spPr>
          <a:xfrm>
            <a:off x="8507750" y="4556150"/>
            <a:ext cx="587350" cy="587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